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75229" y="2278100"/>
            <a:ext cx="419100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1275" y="3837635"/>
            <a:ext cx="3661448" cy="880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D9D9D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8673" y="2845511"/>
            <a:ext cx="6086652" cy="1126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1668" y="1342415"/>
            <a:ext cx="8460663" cy="254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hyperlink" Target="https://arxiv.org/abs/1508.06576" TargetMode="Externa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8.06576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arxiv.org/abs/1603.03417" TargetMode="Externa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hyperlink" Target="https://arxiv.org/abs/1411.5928" TargetMode="Externa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hyperlink" Target="https://arxiv.org/pdf/1511.06434v2.pdf" TargetMode="Externa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v2.pdf" TargetMode="External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hyperlink" Target="http://www.evolvingai.org/ppgn" TargetMode="Externa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hyperlink" Target="https://arxiv.org/abs/1701.0132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hyperlink" Target="https://arxiv.org/abs/1610.02415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hyperlink" Target="http://ir.hit.edu.cn/~jguo/docs/notes/bpt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earning4j.org/lstm" TargetMode="External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7.01526" TargetMode="External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1.4555" TargetMode="External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hyperlink" Target="https://www.cs.utexas.edu/~vsub/" TargetMode="Externa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1.2539" TargetMode="External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/projects/glove/" TargetMode="External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hyperlink" Target="https://arxiv.org/abs/1612.03242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://biorxiv.org/content/early/2017/02/01/055715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graves/preprint.pdf" TargetMode="External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idu-research/warp-ctc" TargetMode="External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hyperlink" Target="https://github.com/farizrahman4u/seq2seq" TargetMode="Externa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blog.com/2016/09/a-neural-network-for-machine.html" TargetMode="External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://kelvinxu.github.io/projects/capgen.html" TargetMode="External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kelvinxu.github.io/projects/capgen.html" TargetMode="External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software_links/" TargetMode="External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sa-lab/pylearn2" TargetMode="External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github.com/mila-udem/blocks" TargetMode="External"/><Relationship Id="rId12" Type="http://schemas.openxmlformats.org/officeDocument/2006/relationships/hyperlink" Target="http://mxnet.io/" TargetMode="External"/><Relationship Id="rId2" Type="http://schemas.openxmlformats.org/officeDocument/2006/relationships/hyperlink" Target="http://torch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asagne/Lasagne" TargetMode="External"/><Relationship Id="rId11" Type="http://schemas.openxmlformats.org/officeDocument/2006/relationships/hyperlink" Target="http://deeplearning4j.org/" TargetMode="External"/><Relationship Id="rId5" Type="http://schemas.openxmlformats.org/officeDocument/2006/relationships/hyperlink" Target="http://keras.io/" TargetMode="External"/><Relationship Id="rId10" Type="http://schemas.openxmlformats.org/officeDocument/2006/relationships/hyperlink" Target="http://neon.nervanasys.com/" TargetMode="External"/><Relationship Id="rId4" Type="http://schemas.openxmlformats.org/officeDocument/2006/relationships/hyperlink" Target="http://deeplearning.net/software/theano/" TargetMode="External"/><Relationship Id="rId9" Type="http://schemas.openxmlformats.org/officeDocument/2006/relationships/hyperlink" Target="http://www.cntk.ai/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://caffe.berkeleyvision.org/" TargetMode="External"/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vision/" TargetMode="External"/><Relationship Id="rId5" Type="http://schemas.openxmlformats.org/officeDocument/2006/relationships/hyperlink" Target="https://www.clarifai.com/" TargetMode="External"/><Relationship Id="rId4" Type="http://schemas.openxmlformats.org/officeDocument/2006/relationships/hyperlink" Target="http://torch.ch/" TargetMode="Externa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://kaldi-asr.org/" TargetMode="External"/><Relationship Id="rId7" Type="http://schemas.openxmlformats.org/officeDocument/2006/relationships/hyperlink" Target="https://wit.ai/" TargetMode="External"/><Relationship Id="rId2" Type="http://schemas.openxmlformats.org/officeDocument/2006/relationships/hyperlink" Target="http://www.cntk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aidu.com/" TargetMode="External"/><Relationship Id="rId5" Type="http://schemas.openxmlformats.org/officeDocument/2006/relationships/hyperlink" Target="https://tech.yandex.ru/speechkit/" TargetMode="External"/><Relationship Id="rId4" Type="http://schemas.openxmlformats.org/officeDocument/2006/relationships/hyperlink" Target="https://cloud.google.com/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://torch.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google.com/translate/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cs224d.stanford.edu/index.html" TargetMode="External"/><Relationship Id="rId7" Type="http://schemas.openxmlformats.org/officeDocument/2006/relationships/hyperlink" Target="http://www.deeplearningbook.org/" TargetMode="External"/><Relationship Id="rId2" Type="http://schemas.openxmlformats.org/officeDocument/2006/relationships/hyperlink" Target="http://vision.stanford.edu/teaching/cs231n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class.cc/courselists/117_deep_learning" TargetMode="External"/><Relationship Id="rId5" Type="http://schemas.openxmlformats.org/officeDocument/2006/relationships/hyperlink" Target="http://eclass.cc/courselists/111_computer_vision_and_navigation" TargetMode="External"/><Relationship Id="rId4" Type="http://schemas.openxmlformats.org/officeDocument/2006/relationships/hyperlink" Target="https://www.coursera.org/course/neuralnets" TargetMode="Externa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hyperlink" Target="http://spectrum.ieee.org/blog/cars-that-think" TargetMode="External"/><Relationship Id="rId3" Type="http://schemas.openxmlformats.org/officeDocument/2006/relationships/hyperlink" Target="http://vk.com/deeplearning" TargetMode="External"/><Relationship Id="rId7" Type="http://schemas.openxmlformats.org/officeDocument/2006/relationships/hyperlink" Target="https://devblogs.nvidia.com/parallelforall/tag/deep-learning/" TargetMode="External"/><Relationship Id="rId2" Type="http://schemas.openxmlformats.org/officeDocument/2006/relationships/hyperlink" Target="https://plus.google.com/communities/1128663815804572647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DeepLearningHub" TargetMode="External"/><Relationship Id="rId5" Type="http://schemas.openxmlformats.org/officeDocument/2006/relationships/hyperlink" Target="https://www.facebook.com/groups/1505369016451458/" TargetMode="External"/><Relationship Id="rId4" Type="http://schemas.openxmlformats.org/officeDocument/2006/relationships/hyperlink" Target="https://www.quora.com/topic/Deep-Learning" TargetMode="External"/><Relationship Id="rId9" Type="http://schemas.openxmlformats.org/officeDocument/2006/relationships/hyperlink" Target="http://deeplearning.net/" TargetMode="Externa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profile/Yoshua-Bengio" TargetMode="External"/><Relationship Id="rId3" Type="http://schemas.openxmlformats.org/officeDocument/2006/relationships/hyperlink" Target="http://www.cs.toronto.edu/~hinton/" TargetMode="External"/><Relationship Id="rId7" Type="http://schemas.openxmlformats.org/officeDocument/2006/relationships/hyperlink" Target="http://www.iro.umontreal.ca/~bengioy" TargetMode="External"/><Relationship Id="rId2" Type="http://schemas.openxmlformats.org/officeDocument/2006/relationships/hyperlink" Target="http://people.idsia.ch/~juerg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yann.lecun" TargetMode="External"/><Relationship Id="rId5" Type="http://schemas.openxmlformats.org/officeDocument/2006/relationships/hyperlink" Target="http://yann.lecun.com/" TargetMode="External"/><Relationship Id="rId10" Type="http://schemas.openxmlformats.org/officeDocument/2006/relationships/hyperlink" Target="http://www.andrewng.org/" TargetMode="External"/><Relationship Id="rId4" Type="http://schemas.openxmlformats.org/officeDocument/2006/relationships/hyperlink" Target="http://deepmind.com/" TargetMode="External"/><Relationship Id="rId9" Type="http://schemas.openxmlformats.org/officeDocument/2006/relationships/hyperlink" Target="http://karpathy.github.io/" TargetMode="Externa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hyperlink" Target="http://richzhang.github.io/colorization/" TargetMode="Externa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1.4555" TargetMode="External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46492001" TargetMode="External"/><Relationship Id="rId2" Type="http://schemas.openxmlformats.org/officeDocument/2006/relationships/hyperlink" Target="https://github.com/karpathy/neuraltalk2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hyperlink" Target="http://arxiv.org/abs/1511.07571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idsia.ch/~juergen/compressednetworksearch.html" TargetMode="External"/><Relationship Id="rId2" Type="http://schemas.openxmlformats.org/officeDocument/2006/relationships/hyperlink" Target="http://people.idsia.ch/~juergen/gecco2013torc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312.5602" TargetMode="External"/><Relationship Id="rId2" Type="http://schemas.openxmlformats.org/officeDocument/2006/relationships/hyperlink" Target="http://www.nature.com/nature/journal/v518/n7540/full/nature14236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hyperlink" Target="https://www.youtube.com/watch?v=YuyT2SDcYrU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hyperlink" Target="http://rll.berkeley.edu/deeplearningrobotics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hyperlink" Target="http://arxiv.org/abs/1409.3215" TargetMode="Externa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pe.com/en/features/skype-translator/" TargetMode="External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7" Type="http://schemas.openxmlformats.org/officeDocument/2006/relationships/image" Target="../media/image173.jpg"/><Relationship Id="rId2" Type="http://schemas.openxmlformats.org/officeDocument/2006/relationships/hyperlink" Target="http://www.escapistmagazine.com/articles/view/scienceandtech/14276-Magic-The-Gathering-Cards-Made-by-Artificial-Intellig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g"/><Relationship Id="rId5" Type="http://schemas.openxmlformats.org/officeDocument/2006/relationships/image" Target="../media/image171.jpg"/><Relationship Id="rId4" Type="http://schemas.openxmlformats.org/officeDocument/2006/relationships/image" Target="../media/image17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cs.umd.edu/~miyyer/qblearn/" TargetMode="External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jp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hyperlink" Target="http://arxiv.org/abs/1506.05869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jp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s://avisingh599.github.io/deeplearning/visual-qa/" TargetMode="External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05.02074" TargetMode="External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hyperlink" Target="http://arxiv.org/abs/1505.0207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asimovinstitute.org/neural-network-zoo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briandolhansky.com/blog/2014/10/30/artificial-neural-networks-matrix-form-part-5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3.jpg"/><Relationship Id="rId7" Type="http://schemas.openxmlformats.org/officeDocument/2006/relationships/hyperlink" Target="http://www.pyimagesearch.com/2016/09/12/softmax-classifiers-explained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imagesearch.com/2016/09/05/multi-class-svm-loss/" TargetMode="External"/><Relationship Id="rId5" Type="http://schemas.openxmlformats.org/officeDocument/2006/relationships/hyperlink" Target="http://cs231n.github.io/linear-classify/#loss" TargetMode="External"/><Relationship Id="rId4" Type="http://schemas.openxmlformats.org/officeDocument/2006/relationships/hyperlink" Target="http://cs231n.github.io/neural-networks-2/#losse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sebastianraschka.com/faq/docs/closed-form-vs-gd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contents/optimization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tumbox.com/tuning-the-learning-rate-in-gradient-descent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3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://cs231n.github.io/neural-networks-3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hyperlink" Target="http://prog3.com/sbdm/blog/han_xiaoyang/article/details/50321873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29.png"/><Relationship Id="rId7" Type="http://schemas.openxmlformats.org/officeDocument/2006/relationships/image" Target="../media/image54.jpg"/><Relationship Id="rId2" Type="http://schemas.openxmlformats.org/officeDocument/2006/relationships/hyperlink" Target="http://briandolhansky.com/blog/2014/10/30/artificial-neural-networks-matrix-form-part-5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mluna.me/automatic-differentiation-a.k.a-please-save-me-from-backprop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neural-networks-3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://cs231n.github.io/neural-networks-3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hyperlink" Target="http://cs231n.github.io/neural-networks-3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hyperlink" Target="http://www.psi.toronto.edu/publications/2014/DeepSplicingCode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hyperlink" Target="https://arxiv.org/abs/1502.0207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299935/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biorxiv.org/content/early/2015/11/16/031906" TargetMode="External"/><Relationship Id="rId2" Type="http://schemas.openxmlformats.org/officeDocument/2006/relationships/hyperlink" Target="https://www.ncbi.nlm.nih.gov/pmc/articles/PMC4299935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hyperlink" Target="https://research.facebook.com/blog/learning-to-segment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hyperlink" Target="http://www.gimpbible.com/files/convolution-matrix/" TargetMode="Externa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intellabs.github.io/RiverTrail/tutorial/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hyperlink" Target="http://intellabs.github.io/RiverTrail/tutorial/" TargetMode="Externa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s.unc.edu/~wliu/papers/GoogLeNet.p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vaaaaaanquish.hatenablog.com/entry/2015/01/26/060622" TargetMode="Externa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hyperlink" Target="http://people.idsia.ch/~juergen/miccai2013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lurciello.github.io/tech/2016/06/04/net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hyperlink" Target="http://www.nature.com/nature/journal/v542/n7639/full/nature21056.html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hyperlink" Target="http://genome.cshlp.org/content/26/7/990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://genome.cshlp.org/content/26/7/990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hyperlink" Target="http://biorxiv.org/content/early/2016/12/21/092890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biorxiv.org/content/early/2016/12/21/092890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4038" TargetMode="Externa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cvlab.postech.ac.kr/research/deconvnet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hyperlink" Target="https://arxiv.org/abs/1411.5928" TargetMode="Externa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rbg/papers/pami/rcnn_pami.pdf" TargetMode="External"/><Relationship Id="rId2" Type="http://schemas.openxmlformats.org/officeDocument/2006/relationships/hyperlink" Target="https://github.com/rbgirshick/rcn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hyperlink" Target="http://tutorial.caffe.berkeleyvision.org/caffe-cvpr15-detection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118" y="3060801"/>
            <a:ext cx="74936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Deep Learning </a:t>
            </a:r>
            <a:r>
              <a:rPr sz="3600" dirty="0">
                <a:latin typeface="Arial"/>
                <a:cs typeface="Arial"/>
              </a:rPr>
              <a:t>vs. </a:t>
            </a:r>
            <a:r>
              <a:rPr sz="3600" spc="-5" dirty="0">
                <a:latin typeface="Arial"/>
                <a:cs typeface="Arial"/>
              </a:rPr>
              <a:t>Мachine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Learning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3798" y="3837635"/>
            <a:ext cx="4951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В </a:t>
            </a:r>
            <a:r>
              <a:rPr sz="2800" spc="-5" dirty="0">
                <a:solidFill>
                  <a:srgbClr val="595959"/>
                </a:solidFill>
                <a:latin typeface="Arial"/>
                <a:cs typeface="Arial"/>
              </a:rPr>
              <a:t>чём различия </a:t>
            </a:r>
            <a:r>
              <a:rPr sz="2800" dirty="0">
                <a:solidFill>
                  <a:srgbClr val="595959"/>
                </a:solidFill>
                <a:latin typeface="Arial"/>
                <a:cs typeface="Arial"/>
              </a:rPr>
              <a:t>и </a:t>
            </a:r>
            <a:r>
              <a:rPr sz="2800" spc="-5" dirty="0">
                <a:solidFill>
                  <a:srgbClr val="595959"/>
                </a:solidFill>
                <a:latin typeface="Arial"/>
                <a:cs typeface="Arial"/>
              </a:rPr>
              <a:t>что</a:t>
            </a:r>
            <a:r>
              <a:rPr sz="2800" spc="-10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595959"/>
                </a:solidFill>
                <a:latin typeface="Arial"/>
                <a:cs typeface="Arial"/>
              </a:rPr>
              <a:t>общее?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4521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#3. Объёмы данных</a:t>
            </a:r>
            <a:r>
              <a:rPr sz="2800" spc="-80" dirty="0"/>
              <a:t> </a:t>
            </a:r>
            <a:r>
              <a:rPr sz="2800" spc="-5" dirty="0"/>
              <a:t>растут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1706" y="912975"/>
            <a:ext cx="8473500" cy="5716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01968"/>
            <a:ext cx="5573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YOLO: Real-Time Object</a:t>
            </a:r>
            <a:r>
              <a:rPr sz="2800" spc="-90" dirty="0"/>
              <a:t> </a:t>
            </a:r>
            <a:r>
              <a:rPr sz="2800" spc="-5" dirty="0"/>
              <a:t>Detection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875660" y="6202789"/>
            <a:ext cx="339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https://pjreddie.com/darknet/yolo/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1089596"/>
            <a:ext cx="8839199" cy="2417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65430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Неклассические задачи: перенос</a:t>
            </a:r>
            <a:r>
              <a:rPr sz="2800" spc="-75" dirty="0"/>
              <a:t> </a:t>
            </a:r>
            <a:r>
              <a:rPr sz="2800" spc="-5" dirty="0"/>
              <a:t>стиля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314928" y="6419081"/>
            <a:ext cx="25634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https://arxiv.org/abs/1508.06576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0100" y="985970"/>
            <a:ext cx="7922379" cy="5139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3250" y="850979"/>
            <a:ext cx="7173458" cy="5293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6670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Перенос стиля: оригинальный</a:t>
            </a:r>
            <a:r>
              <a:rPr sz="2800" spc="-65" dirty="0"/>
              <a:t> </a:t>
            </a:r>
            <a:r>
              <a:rPr sz="2800" spc="-5" dirty="0"/>
              <a:t>алгоритм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314928" y="6419081"/>
            <a:ext cx="25634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https://arxiv.org/abs/1508.06576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5763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Перенос стиля: быстрый</a:t>
            </a:r>
            <a:r>
              <a:rPr sz="2800" spc="-55" dirty="0"/>
              <a:t> </a:t>
            </a:r>
            <a:r>
              <a:rPr sz="2800" spc="-5" dirty="0"/>
              <a:t>алгоритм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920428" y="6215881"/>
            <a:ext cx="25634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https://arxiv.org/abs/1603.03417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521" y="1188834"/>
            <a:ext cx="8761075" cy="35932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484" y="2699296"/>
            <a:ext cx="8352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Generative Adversarial Networks</a:t>
            </a:r>
            <a:r>
              <a:rPr spc="-80" dirty="0"/>
              <a:t> </a:t>
            </a:r>
            <a:r>
              <a:rPr spc="-5" dirty="0"/>
              <a:t>(GANs)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6501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Generative Adversarial Networks</a:t>
            </a:r>
            <a:r>
              <a:rPr sz="2800" spc="-80" dirty="0"/>
              <a:t> </a:t>
            </a:r>
            <a:r>
              <a:rPr sz="2800" spc="-5" dirty="0"/>
              <a:t>(GANs)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14903" y="6417047"/>
            <a:ext cx="316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https://arxiv.org/abs/1411.5928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250" y="857676"/>
            <a:ext cx="8953500" cy="4571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6501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Generative Adversarial Networks</a:t>
            </a:r>
            <a:r>
              <a:rPr sz="2800" spc="-80" dirty="0"/>
              <a:t> </a:t>
            </a:r>
            <a:r>
              <a:rPr sz="2800" spc="-5" dirty="0"/>
              <a:t>(GANs)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665361" y="6417047"/>
            <a:ext cx="3860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https://arxiv.org/pdf/1511.06434v2.pdf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199" y="981322"/>
            <a:ext cx="8836203" cy="5040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624" y="754997"/>
            <a:ext cx="8248427" cy="531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6501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Generative Adversarial Networks</a:t>
            </a:r>
            <a:r>
              <a:rPr sz="2800" spc="-80" dirty="0"/>
              <a:t> </a:t>
            </a:r>
            <a:r>
              <a:rPr sz="2800" spc="-5" dirty="0"/>
              <a:t>(GANs)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2665361" y="6417047"/>
            <a:ext cx="3860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https://arxiv.org/pdf/1511.06434v2.pdf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6501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Generative Adversarial Networks</a:t>
            </a:r>
            <a:r>
              <a:rPr sz="2800" spc="-80" dirty="0"/>
              <a:t> </a:t>
            </a:r>
            <a:r>
              <a:rPr sz="2800" spc="-5" dirty="0"/>
              <a:t>(GANs)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27743" y="6417047"/>
            <a:ext cx="3136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http://www.evolvingai.org/ppgn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412" y="806999"/>
            <a:ext cx="7489277" cy="5468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2645" y="2218956"/>
            <a:ext cx="5415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Рекуррентные</a:t>
            </a:r>
            <a:r>
              <a:rPr sz="3600" spc="-6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нейросети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1811" y="3185566"/>
            <a:ext cx="4527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Recurrent Neural Networks,</a:t>
            </a:r>
            <a:r>
              <a:rPr sz="24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RNN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6419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#4. Вычислительные мощности</a:t>
            </a:r>
            <a:r>
              <a:rPr sz="2800" spc="-75" dirty="0"/>
              <a:t> </a:t>
            </a:r>
            <a:r>
              <a:rPr sz="2800" spc="-5" dirty="0"/>
              <a:t>растут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02522" y="1172529"/>
            <a:ext cx="5927055" cy="4088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9622" y="930186"/>
            <a:ext cx="2592705" cy="418782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79095" indent="-336550">
              <a:lnSpc>
                <a:spcPct val="100000"/>
              </a:lnSpc>
              <a:spcBef>
                <a:spcPts val="370"/>
              </a:spcBef>
              <a:buChar char="●"/>
              <a:tabLst>
                <a:tab pos="379095" algn="l"/>
                <a:tab pos="3797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NVIDIA DGX-1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($129,000)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170 TFLOPS</a:t>
            </a:r>
            <a:r>
              <a:rPr sz="14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(FP16)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85 TFLOPS</a:t>
            </a:r>
            <a:r>
              <a:rPr sz="14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(FP32)</a:t>
            </a:r>
            <a:endParaRPr sz="1400">
              <a:latin typeface="Arial"/>
              <a:cs typeface="Arial"/>
            </a:endParaRPr>
          </a:p>
          <a:p>
            <a:pPr marL="379095" marR="5080" indent="-336550">
              <a:lnSpc>
                <a:spcPct val="116100"/>
              </a:lnSpc>
              <a:buChar char="●"/>
              <a:tabLst>
                <a:tab pos="379095" algn="l"/>
                <a:tab pos="3797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NVIDIA GTX Titan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sz="14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Pascal 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($1000)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11 TFLOPS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(FP32)</a:t>
            </a:r>
            <a:endParaRPr sz="1400">
              <a:latin typeface="Arial"/>
              <a:cs typeface="Arial"/>
            </a:endParaRPr>
          </a:p>
          <a:p>
            <a:pPr marL="379095" indent="-336550">
              <a:lnSpc>
                <a:spcPct val="100000"/>
              </a:lnSpc>
              <a:spcBef>
                <a:spcPts val="270"/>
              </a:spcBef>
              <a:buChar char="●"/>
              <a:tabLst>
                <a:tab pos="379095" algn="l"/>
                <a:tab pos="3797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NVIDIA GTX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1080</a:t>
            </a:r>
            <a:endParaRPr sz="1400">
              <a:latin typeface="Arial"/>
              <a:cs typeface="Arial"/>
            </a:endParaRPr>
          </a:p>
          <a:p>
            <a:pPr marL="335280" marR="316865" lvl="1" indent="-335280" algn="r">
              <a:lnSpc>
                <a:spcPct val="100000"/>
              </a:lnSpc>
              <a:spcBef>
                <a:spcPts val="270"/>
              </a:spcBef>
              <a:buChar char="○"/>
              <a:tabLst>
                <a:tab pos="335280" algn="l"/>
                <a:tab pos="33655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8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TFLOPS</a:t>
            </a:r>
            <a:r>
              <a:rPr sz="14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(FP32)</a:t>
            </a:r>
            <a:endParaRPr sz="1400">
              <a:latin typeface="Arial"/>
              <a:cs typeface="Arial"/>
            </a:endParaRPr>
          </a:p>
          <a:p>
            <a:pPr marL="335280" marR="261620" indent="-335280" algn="r">
              <a:lnSpc>
                <a:spcPct val="100000"/>
              </a:lnSpc>
              <a:spcBef>
                <a:spcPts val="270"/>
              </a:spcBef>
              <a:buChar char="●"/>
              <a:tabLst>
                <a:tab pos="335280" algn="l"/>
                <a:tab pos="33655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NVIDIA GTX Titan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sz="14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Old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6.1 TFLOPS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(FP32)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650"/>
              </a:spcBef>
              <a:buSzPct val="128571"/>
              <a:buChar char="●"/>
              <a:tabLst>
                <a:tab pos="379095" algn="l"/>
                <a:tab pos="3797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NVIDIA Drive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PX-2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414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8.0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TFLOPS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650"/>
              </a:spcBef>
              <a:buSzPct val="128571"/>
              <a:buChar char="●"/>
              <a:tabLst>
                <a:tab pos="379095" algn="l"/>
                <a:tab pos="3797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NVIDIA Drive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PX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414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2.3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TFLOPS</a:t>
            </a:r>
            <a:endParaRPr sz="14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650"/>
              </a:spcBef>
              <a:buSzPct val="128571"/>
              <a:buChar char="●"/>
              <a:tabLst>
                <a:tab pos="379095" algn="l"/>
                <a:tab pos="3797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Intel Core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i7-6700K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414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~0.1-0.2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TFLOPS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9285" y="3014814"/>
            <a:ext cx="2804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Основы</a:t>
            </a:r>
            <a:r>
              <a:rPr spc="-80" dirty="0"/>
              <a:t> </a:t>
            </a:r>
            <a:r>
              <a:rPr spc="-5" dirty="0"/>
              <a:t>RNN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5455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Feedforward NN </a:t>
            </a:r>
            <a:r>
              <a:rPr sz="2800" dirty="0"/>
              <a:t>vs. </a:t>
            </a:r>
            <a:r>
              <a:rPr sz="2800" spc="-5" dirty="0"/>
              <a:t>Recurrent</a:t>
            </a:r>
            <a:r>
              <a:rPr sz="2800" spc="-100" dirty="0"/>
              <a:t> </a:t>
            </a:r>
            <a:r>
              <a:rPr sz="2800" spc="-5" dirty="0"/>
              <a:t>NN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91651" y="5760615"/>
            <a:ext cx="4179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В </a:t>
            </a:r>
            <a:r>
              <a:rPr sz="1800" spc="-5" dirty="0">
                <a:latin typeface="Arial"/>
                <a:cs typeface="Arial"/>
              </a:rPr>
              <a:t>RNNs разрешены циклические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связи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8438" y="1449675"/>
            <a:ext cx="4545413" cy="2789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2713" y="1211462"/>
            <a:ext cx="3344266" cy="3369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5001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Что такое циклическая</a:t>
            </a:r>
            <a:r>
              <a:rPr sz="2800" spc="-65" dirty="0"/>
              <a:t> </a:t>
            </a:r>
            <a:r>
              <a:rPr sz="2800" spc="-5" dirty="0"/>
              <a:t>связь?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242172" y="5760615"/>
            <a:ext cx="467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Циклические связи существуют во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времени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66867"/>
            <a:ext cx="8944349" cy="3014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27558"/>
            <a:ext cx="5001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Что такое циклическая</a:t>
            </a:r>
            <a:r>
              <a:rPr sz="2800" spc="-65" dirty="0"/>
              <a:t> </a:t>
            </a:r>
            <a:r>
              <a:rPr sz="2800" spc="-5" dirty="0"/>
              <a:t>связь?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601573" y="1099138"/>
            <a:ext cx="6156880" cy="5187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326" y="1045362"/>
            <a:ext cx="6578600" cy="65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5500"/>
              </a:lnSpc>
              <a:spcBef>
                <a:spcPts val="100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Главное отличие RNN от FNN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наличии циклических связей  (W</a:t>
            </a:r>
            <a:r>
              <a:rPr sz="1800" spc="-7" baseline="-32407" dirty="0">
                <a:solidFill>
                  <a:srgbClr val="454548"/>
                </a:solidFill>
                <a:latin typeface="Arial"/>
                <a:cs typeface="Arial"/>
              </a:rPr>
              <a:t>hh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1800" spc="-1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рисунке)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06636" y="2808503"/>
            <a:ext cx="4675035" cy="2524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726" y="153365"/>
            <a:ext cx="53676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RNN: Матричная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формулировка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53365"/>
            <a:ext cx="60896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работы на генерации</a:t>
            </a:r>
            <a:r>
              <a:rPr sz="2800" spc="-65" dirty="0"/>
              <a:t> </a:t>
            </a:r>
            <a:r>
              <a:rPr sz="2800" spc="-5" dirty="0"/>
              <a:t>текста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171214" y="850618"/>
            <a:ext cx="6816920" cy="546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40266" y="6420748"/>
            <a:ext cx="4262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http://karpathy.github.io/2015/05/21/rnn-effectiveness/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2461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</a:t>
            </a:r>
            <a:r>
              <a:rPr sz="2800" dirty="0"/>
              <a:t>с</a:t>
            </a:r>
            <a:r>
              <a:rPr sz="2800" spc="-95" dirty="0"/>
              <a:t> </a:t>
            </a:r>
            <a:r>
              <a:rPr sz="2800" spc="-5" dirty="0"/>
              <a:t>RNN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71618" y="6135776"/>
            <a:ext cx="7617459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0" marR="5080" indent="-1257935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Generating Focussed </a:t>
            </a:r>
            <a:r>
              <a:rPr sz="1800" dirty="0">
                <a:latin typeface="Arial"/>
                <a:cs typeface="Arial"/>
              </a:rPr>
              <a:t>Molecule </a:t>
            </a:r>
            <a:r>
              <a:rPr sz="1800" spc="-5" dirty="0">
                <a:latin typeface="Arial"/>
                <a:cs typeface="Arial"/>
              </a:rPr>
              <a:t>Libraries for Drug Discovery with Recurrent  Neural Networks,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https://arxiv.org/abs/1701.01329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621017"/>
            <a:ext cx="9107170" cy="5487670"/>
            <a:chOff x="0" y="621017"/>
            <a:chExt cx="9107170" cy="5487670"/>
          </a:xfrm>
        </p:grpSpPr>
        <p:sp>
          <p:nvSpPr>
            <p:cNvPr id="5" name="object 5"/>
            <p:cNvSpPr/>
            <p:nvPr/>
          </p:nvSpPr>
          <p:spPr>
            <a:xfrm>
              <a:off x="0" y="621017"/>
              <a:ext cx="9106715" cy="40360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1627" y="4679015"/>
              <a:ext cx="7050956" cy="1429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6471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</a:t>
            </a:r>
            <a:r>
              <a:rPr sz="2800" dirty="0"/>
              <a:t>с </a:t>
            </a:r>
            <a:r>
              <a:rPr sz="2800" spc="-5" dirty="0"/>
              <a:t>RNN </a:t>
            </a:r>
            <a:r>
              <a:rPr sz="2800" dirty="0"/>
              <a:t>(Recurrent</a:t>
            </a:r>
            <a:r>
              <a:rPr sz="2800" spc="-100" dirty="0"/>
              <a:t> </a:t>
            </a:r>
            <a:r>
              <a:rPr sz="2800" spc="-5" dirty="0"/>
              <a:t>Autoencoder)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32829" y="6135776"/>
            <a:ext cx="769493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8935" marR="5080" indent="-162687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Automatic </a:t>
            </a:r>
            <a:r>
              <a:rPr sz="1800" dirty="0">
                <a:latin typeface="Arial"/>
                <a:cs typeface="Arial"/>
              </a:rPr>
              <a:t>chemical </a:t>
            </a:r>
            <a:r>
              <a:rPr sz="1800" spc="-5" dirty="0">
                <a:latin typeface="Arial"/>
                <a:cs typeface="Arial"/>
              </a:rPr>
              <a:t>design using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data-driven continuous representation of  </a:t>
            </a:r>
            <a:r>
              <a:rPr sz="1800" dirty="0">
                <a:latin typeface="Arial"/>
                <a:cs typeface="Arial"/>
              </a:rPr>
              <a:t>molecules,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https://arxiv.org/abs/1610.02415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5103" y="1190287"/>
            <a:ext cx="8352718" cy="326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972" y="103733"/>
            <a:ext cx="36150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Свойства</a:t>
            </a:r>
            <a:r>
              <a:rPr sz="2800" spc="-75" dirty="0"/>
              <a:t> </a:t>
            </a:r>
            <a:r>
              <a:rPr sz="2800" spc="-5" dirty="0"/>
              <a:t>нейросетей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35547" y="987882"/>
            <a:ext cx="8243570" cy="435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Feedforward NN</a:t>
            </a:r>
            <a:r>
              <a:rPr sz="1800" b="1" spc="-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(FNN):</a:t>
            </a:r>
            <a:endParaRPr sz="1800">
              <a:latin typeface="Arial"/>
              <a:cs typeface="Arial"/>
            </a:endParaRPr>
          </a:p>
          <a:p>
            <a:pPr marL="508000" marR="325755" indent="-367030">
              <a:lnSpc>
                <a:spcPct val="114599"/>
              </a:lnSpc>
              <a:spcBef>
                <a:spcPts val="1575"/>
              </a:spcBef>
              <a:buChar char="●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FFN </a:t>
            </a:r>
            <a:r>
              <a:rPr sz="1800" dirty="0">
                <a:solidFill>
                  <a:srgbClr val="656565"/>
                </a:solidFill>
                <a:latin typeface="Arial"/>
                <a:cs typeface="Arial"/>
              </a:rPr>
              <a:t>—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это универсальный аппроксиматор: однослойная нейросеть </a:t>
            </a:r>
            <a:r>
              <a:rPr sz="1800" dirty="0">
                <a:solidFill>
                  <a:srgbClr val="656565"/>
                </a:solidFill>
                <a:latin typeface="Arial"/>
                <a:cs typeface="Arial"/>
              </a:rPr>
              <a:t>с 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конечным числом нейронов может аппроксимировать непрерывную  функцию на компактных подмножествах </a:t>
            </a:r>
            <a:r>
              <a:rPr sz="1800" b="1" i="1" dirty="0">
                <a:solidFill>
                  <a:srgbClr val="656565"/>
                </a:solidFill>
                <a:latin typeface="Arial"/>
                <a:cs typeface="Arial"/>
              </a:rPr>
              <a:t>R</a:t>
            </a:r>
            <a:r>
              <a:rPr sz="1800" b="1" i="1" baseline="30092" dirty="0">
                <a:solidFill>
                  <a:srgbClr val="656565"/>
                </a:solidFill>
                <a:latin typeface="Arial"/>
                <a:cs typeface="Arial"/>
              </a:rPr>
              <a:t>n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(Теорема Цыбенко,  универсальная теорема</a:t>
            </a:r>
            <a:r>
              <a:rPr sz="1800" spc="-10" dirty="0">
                <a:solidFill>
                  <a:srgbClr val="65656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аппроксимации).</a:t>
            </a:r>
            <a:endParaRPr sz="1800">
              <a:latin typeface="Arial"/>
              <a:cs typeface="Arial"/>
            </a:endParaRPr>
          </a:p>
          <a:p>
            <a:pPr marL="508000" indent="-367665">
              <a:lnSpc>
                <a:spcPct val="100000"/>
              </a:lnSpc>
              <a:spcBef>
                <a:spcPts val="315"/>
              </a:spcBef>
              <a:buChar char="●"/>
              <a:tabLst>
                <a:tab pos="507365" algn="l"/>
                <a:tab pos="508634" algn="l"/>
              </a:tabLst>
            </a:pP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FFN не имеют естественной возможности учесть порядок во</a:t>
            </a:r>
            <a:r>
              <a:rPr sz="1800" spc="-40" dirty="0">
                <a:solidFill>
                  <a:srgbClr val="65656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времени.</a:t>
            </a:r>
            <a:endParaRPr sz="1800">
              <a:latin typeface="Arial"/>
              <a:cs typeface="Arial"/>
            </a:endParaRPr>
          </a:p>
          <a:p>
            <a:pPr marL="508000" indent="-367665">
              <a:lnSpc>
                <a:spcPct val="100000"/>
              </a:lnSpc>
              <a:spcBef>
                <a:spcPts val="315"/>
              </a:spcBef>
              <a:buChar char="●"/>
              <a:tabLst>
                <a:tab pos="507365" algn="l"/>
                <a:tab pos="508634" algn="l"/>
              </a:tabLst>
            </a:pP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FFN не обладают памятью, кроме полученной во время</a:t>
            </a:r>
            <a:r>
              <a:rPr sz="1800" spc="-25" dirty="0">
                <a:solidFill>
                  <a:srgbClr val="65656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обучения.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56565"/>
              </a:buClr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424242"/>
                </a:solidFill>
                <a:latin typeface="Arial"/>
                <a:cs typeface="Arial"/>
              </a:rPr>
              <a:t>Recurrent NN</a:t>
            </a:r>
            <a:r>
              <a:rPr sz="1800" b="1" spc="-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24242"/>
                </a:solidFill>
                <a:latin typeface="Arial"/>
                <a:cs typeface="Arial"/>
              </a:rPr>
              <a:t>(RNN):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508000" indent="-367030">
              <a:lnSpc>
                <a:spcPct val="100000"/>
              </a:lnSpc>
              <a:buChar char="●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RNN Тьюринг-полны: можно реализовать любую вычислимую</a:t>
            </a:r>
            <a:r>
              <a:rPr sz="1800" spc="-20" dirty="0">
                <a:solidFill>
                  <a:srgbClr val="65656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функцию.</a:t>
            </a:r>
            <a:endParaRPr sz="1800">
              <a:latin typeface="Arial"/>
              <a:cs typeface="Arial"/>
            </a:endParaRPr>
          </a:p>
          <a:p>
            <a:pPr marL="508000" marR="22860" indent="-367030">
              <a:lnSpc>
                <a:spcPct val="114599"/>
              </a:lnSpc>
              <a:buChar char="●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RNN обладают определённым видом памяти </a:t>
            </a:r>
            <a:r>
              <a:rPr sz="1800" dirty="0">
                <a:solidFill>
                  <a:srgbClr val="656565"/>
                </a:solidFill>
                <a:latin typeface="Arial"/>
                <a:cs typeface="Arial"/>
              </a:rPr>
              <a:t>и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гораздо лучше подходят  для работы </a:t>
            </a:r>
            <a:r>
              <a:rPr sz="1800" dirty="0">
                <a:solidFill>
                  <a:srgbClr val="656565"/>
                </a:solidFill>
                <a:latin typeface="Arial"/>
                <a:cs typeface="Arial"/>
              </a:rPr>
              <a:t>с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последовательностями, моделированием контекста </a:t>
            </a:r>
            <a:r>
              <a:rPr sz="1800" dirty="0">
                <a:solidFill>
                  <a:srgbClr val="656565"/>
                </a:solidFill>
                <a:latin typeface="Arial"/>
                <a:cs typeface="Arial"/>
              </a:rPr>
              <a:t>и 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временными</a:t>
            </a:r>
            <a:r>
              <a:rPr sz="1800" spc="-10" dirty="0">
                <a:solidFill>
                  <a:srgbClr val="65656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зависимостями.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947877"/>
            <a:ext cx="8502015" cy="1797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2155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Для обучения RNN используется специальный вариант backpropagation:  (backpropagation through time, BPTT)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и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“разворачивание”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нейросети.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Из-за этого есть проблема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с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затуханием градиентов при большой глубине. Для  её решения вместо простых нейронов используют более сложные ячейки  памяти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—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LSTM или</a:t>
            </a:r>
            <a:r>
              <a:rPr sz="1800" spc="-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GRU.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6009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Backpropagation through time</a:t>
            </a:r>
            <a:r>
              <a:rPr sz="2800" spc="-75" dirty="0"/>
              <a:t> </a:t>
            </a:r>
            <a:r>
              <a:rPr sz="2800" spc="-5" dirty="0"/>
              <a:t>(BPTT)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2233053" y="6397580"/>
            <a:ext cx="4677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http://colah.github.io/posts/2015-08-Understanding-LSTMs/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9850" y="3645585"/>
            <a:ext cx="6861872" cy="1802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3563" y="3121736"/>
            <a:ext cx="4333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Нейрон </a:t>
            </a:r>
            <a:r>
              <a:rPr dirty="0"/>
              <a:t>и</a:t>
            </a:r>
            <a:r>
              <a:rPr spc="-100" dirty="0"/>
              <a:t> </a:t>
            </a:r>
            <a:r>
              <a:rPr spc="-5" dirty="0"/>
              <a:t>нейросеть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6898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Unfolding the RNN and training using</a:t>
            </a:r>
            <a:r>
              <a:rPr sz="2800" spc="-40" dirty="0"/>
              <a:t> </a:t>
            </a:r>
            <a:r>
              <a:rPr sz="2800" spc="-5" dirty="0"/>
              <a:t>BPTT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92288" y="5720610"/>
            <a:ext cx="8239759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4210" marR="5080" indent="-1922145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Can do backprop on the unfolded network: Backpropagation through time (BPTT)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http://ir.hit.edu.cn/~jguo/docs/notes/bptt.pdf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125" y="1328971"/>
            <a:ext cx="2902654" cy="428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5132" y="1047032"/>
            <a:ext cx="2900798" cy="4550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5496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 problem: Vanishing</a:t>
            </a:r>
            <a:r>
              <a:rPr sz="2800" spc="-85" dirty="0"/>
              <a:t> </a:t>
            </a:r>
            <a:r>
              <a:rPr sz="2800" spc="-5" dirty="0"/>
              <a:t>gradients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797238" y="936840"/>
            <a:ext cx="5594130" cy="4824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5192" y="6023416"/>
            <a:ext cx="7592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Solution: Long short-term </a:t>
            </a:r>
            <a:r>
              <a:rPr sz="1800" dirty="0">
                <a:latin typeface="Arial"/>
                <a:cs typeface="Arial"/>
              </a:rPr>
              <a:t>memory </a:t>
            </a:r>
            <a:r>
              <a:rPr sz="1800" spc="-5" dirty="0">
                <a:latin typeface="Arial"/>
                <a:cs typeface="Arial"/>
              </a:rPr>
              <a:t>(LSTM, Hochreiter, Schmidhuber,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1997)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1605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LSTM</a:t>
            </a:r>
            <a:r>
              <a:rPr sz="2800" spc="-90" dirty="0"/>
              <a:t> </a:t>
            </a:r>
            <a:r>
              <a:rPr sz="2800" dirty="0"/>
              <a:t>cell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916284" y="584599"/>
            <a:ext cx="3325058" cy="60330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7130" y="86004"/>
            <a:ext cx="4514563" cy="6715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2316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LSTM</a:t>
            </a:r>
            <a:r>
              <a:rPr sz="2800" spc="-85" dirty="0"/>
              <a:t> </a:t>
            </a:r>
            <a:r>
              <a:rPr sz="2800" spc="-5" dirty="0"/>
              <a:t>network</a:t>
            </a:r>
            <a:endParaRPr sz="28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7562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Сравнение ячейки LSTM </a:t>
            </a:r>
            <a:r>
              <a:rPr sz="2800" dirty="0"/>
              <a:t>и </a:t>
            </a:r>
            <a:r>
              <a:rPr sz="2800" spc="-5" dirty="0"/>
              <a:t>обычного</a:t>
            </a:r>
            <a:r>
              <a:rPr sz="2800" spc="-90" dirty="0"/>
              <a:t> </a:t>
            </a:r>
            <a:r>
              <a:rPr sz="2800" spc="-5" dirty="0"/>
              <a:t>нейрона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61936" y="941748"/>
            <a:ext cx="8820127" cy="4415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0194" y="6296615"/>
            <a:ext cx="2405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https://deeplearning4j.org/lstm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6484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LSTM: Fixing </a:t>
            </a:r>
            <a:r>
              <a:rPr sz="2800" dirty="0"/>
              <a:t>vanishing </a:t>
            </a:r>
            <a:r>
              <a:rPr sz="2800" spc="-5" dirty="0"/>
              <a:t>gradient</a:t>
            </a:r>
            <a:r>
              <a:rPr sz="2800" spc="-95" dirty="0"/>
              <a:t> </a:t>
            </a:r>
            <a:r>
              <a:rPr sz="2800" spc="-5" dirty="0"/>
              <a:t>problem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720340" y="845262"/>
            <a:ext cx="5553038" cy="5949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623" y="3047720"/>
            <a:ext cx="4596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Разбор работы</a:t>
            </a:r>
            <a:r>
              <a:rPr spc="-90" dirty="0"/>
              <a:t> </a:t>
            </a:r>
            <a:r>
              <a:rPr spc="-5" dirty="0"/>
              <a:t>LSTM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2400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Обычная</a:t>
            </a:r>
            <a:r>
              <a:rPr sz="2800" spc="-95" dirty="0"/>
              <a:t> </a:t>
            </a:r>
            <a:r>
              <a:rPr sz="2800" spc="-5" dirty="0"/>
              <a:t>RNN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09674" y="6294580"/>
            <a:ext cx="600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http://colah.github.io/posts/2015-08-Understanding-LSTMs/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24" y="1138364"/>
            <a:ext cx="9131975" cy="3421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38055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RNN </a:t>
            </a:r>
            <a:r>
              <a:rPr sz="2800" dirty="0"/>
              <a:t>с</a:t>
            </a:r>
            <a:r>
              <a:rPr sz="2800" spc="-80" dirty="0"/>
              <a:t> </a:t>
            </a:r>
            <a:r>
              <a:rPr sz="2800" spc="-5" dirty="0"/>
              <a:t>LSTM-ячейками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09674" y="6294580"/>
            <a:ext cx="600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http://colah.github.io/posts/2015-08-Understanding-LSTMs/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138567"/>
            <a:ext cx="9144000" cy="3435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43148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Состояние ячейки</a:t>
            </a:r>
            <a:r>
              <a:rPr sz="2800" spc="-80" dirty="0"/>
              <a:t> </a:t>
            </a:r>
            <a:r>
              <a:rPr sz="2800" spc="-5" dirty="0"/>
              <a:t>памяти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09674" y="6294580"/>
            <a:ext cx="600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http://colah.github.io/posts/2015-08-Understanding-LSTMs/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749310"/>
            <a:ext cx="9144000" cy="2824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202019"/>
            <a:ext cx="3656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Естественный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нейрон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6" y="996493"/>
            <a:ext cx="6917055" cy="86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100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Нейрон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—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клетка нервной системы, способная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к 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возбуждению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передаче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сигнала.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971" y="2629546"/>
            <a:ext cx="6024006" cy="2765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1862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Forget-gate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09674" y="6294580"/>
            <a:ext cx="600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http://colah.github.io/posts/2015-08-Understanding-LSTMs/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749310"/>
            <a:ext cx="9144000" cy="2824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1625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Input-gate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09674" y="6294580"/>
            <a:ext cx="600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http://colah.github.io/posts/2015-08-Understanding-LSTMs/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749310"/>
            <a:ext cx="9144000" cy="2824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5163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Обновление состояния</a:t>
            </a:r>
            <a:r>
              <a:rPr sz="2800" spc="-55" dirty="0"/>
              <a:t> </a:t>
            </a:r>
            <a:r>
              <a:rPr sz="2800" spc="-5" dirty="0"/>
              <a:t>памяти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09674" y="6294580"/>
            <a:ext cx="600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http://colah.github.io/posts/2015-08-Understanding-LSTMs/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749310"/>
            <a:ext cx="9144000" cy="2824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2326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Выход</a:t>
            </a:r>
            <a:r>
              <a:rPr sz="2800" spc="-75" dirty="0"/>
              <a:t> </a:t>
            </a:r>
            <a:r>
              <a:rPr sz="2800" spc="-5" dirty="0"/>
              <a:t>ячейки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09674" y="6294580"/>
            <a:ext cx="600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http://colah.github.io/posts/2015-08-Understanding-LSTMs/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749310"/>
            <a:ext cx="9144000" cy="2824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5043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LSTM </a:t>
            </a:r>
            <a:r>
              <a:rPr sz="2800" dirty="0"/>
              <a:t>c “peephole</a:t>
            </a:r>
            <a:r>
              <a:rPr sz="2800" spc="-75" dirty="0"/>
              <a:t> </a:t>
            </a:r>
            <a:r>
              <a:rPr sz="2800" spc="-5" dirty="0"/>
              <a:t>connections”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09674" y="6294580"/>
            <a:ext cx="600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http://colah.github.io/posts/2015-08-Understanding-LSTMs/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749310"/>
            <a:ext cx="9144000" cy="2824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48844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Coupled forget and input</a:t>
            </a:r>
            <a:r>
              <a:rPr sz="2800" spc="-90" dirty="0"/>
              <a:t> </a:t>
            </a:r>
            <a:r>
              <a:rPr sz="2800" spc="-5" dirty="0"/>
              <a:t>gates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09674" y="6294580"/>
            <a:ext cx="600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http://colah.github.io/posts/2015-08-Understanding-LSTMs/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749310"/>
            <a:ext cx="9144000" cy="2824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4507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Gated Recurrent Unit</a:t>
            </a:r>
            <a:r>
              <a:rPr sz="2800" spc="-90" dirty="0"/>
              <a:t> </a:t>
            </a:r>
            <a:r>
              <a:rPr sz="2800" spc="-5" dirty="0"/>
              <a:t>(GRU)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09674" y="6294580"/>
            <a:ext cx="600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http://colah.github.io/posts/2015-08-Understanding-LSTMs/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749310"/>
            <a:ext cx="9144000" cy="2824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3776" y="3014814"/>
            <a:ext cx="3175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Advanced</a:t>
            </a:r>
            <a:r>
              <a:rPr spc="-90" dirty="0"/>
              <a:t> </a:t>
            </a:r>
            <a:r>
              <a:rPr spc="-5" dirty="0"/>
              <a:t>RNN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866" y="1286078"/>
            <a:ext cx="2211070" cy="718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580"/>
              </a:lnSpc>
              <a:spcBef>
                <a:spcPts val="434"/>
              </a:spcBef>
            </a:pPr>
            <a:r>
              <a:rPr sz="2400" spc="-5" dirty="0">
                <a:latin typeface="Carlito"/>
                <a:cs typeface="Carlito"/>
              </a:rPr>
              <a:t>Bidirectional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RNN  (BRNN/BLSTM)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11511" y="1431418"/>
            <a:ext cx="4451363" cy="4253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2863" y="2222880"/>
            <a:ext cx="2647950" cy="154114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0500"/>
              </a:lnSpc>
              <a:spcBef>
                <a:spcPts val="305"/>
              </a:spcBef>
            </a:pPr>
            <a:r>
              <a:rPr sz="1800" spc="-5" dirty="0">
                <a:latin typeface="Arial"/>
                <a:cs typeface="Arial"/>
              </a:rPr>
              <a:t>Часто  последовательность  доступна </a:t>
            </a:r>
            <a:r>
              <a:rPr sz="1800" dirty="0">
                <a:latin typeface="Arial"/>
                <a:cs typeface="Arial"/>
              </a:rPr>
              <a:t>сразу</a:t>
            </a:r>
            <a:r>
              <a:rPr sz="1800" spc="-25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целиком</a:t>
            </a:r>
            <a:r>
              <a:rPr sz="1800" spc="-5" dirty="0">
                <a:latin typeface="Carlito"/>
                <a:cs typeface="Carlito"/>
              </a:rPr>
              <a:t>,  </a:t>
            </a:r>
            <a:r>
              <a:rPr sz="1800" dirty="0">
                <a:latin typeface="Arial"/>
                <a:cs typeface="Arial"/>
              </a:rPr>
              <a:t>так </a:t>
            </a:r>
            <a:r>
              <a:rPr sz="1800" spc="-5" dirty="0">
                <a:latin typeface="Arial"/>
                <a:cs typeface="Arial"/>
              </a:rPr>
              <a:t>что её можно  сканировать </a:t>
            </a:r>
            <a:r>
              <a:rPr sz="1800" dirty="0">
                <a:latin typeface="Arial"/>
                <a:cs typeface="Arial"/>
              </a:rPr>
              <a:t>в </a:t>
            </a:r>
            <a:r>
              <a:rPr sz="1800" spc="-5" dirty="0">
                <a:latin typeface="Arial"/>
                <a:cs typeface="Arial"/>
              </a:rPr>
              <a:t>обоих  направлениях</a:t>
            </a:r>
            <a:r>
              <a:rPr sz="1800" spc="-5" dirty="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866" y="1286078"/>
            <a:ext cx="2756535" cy="7181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580"/>
              </a:lnSpc>
              <a:spcBef>
                <a:spcPts val="434"/>
              </a:spcBef>
            </a:pPr>
            <a:r>
              <a:rPr sz="2400" spc="-5" dirty="0">
                <a:latin typeface="Carlito"/>
                <a:cs typeface="Carlito"/>
              </a:rPr>
              <a:t>Multidimensional </a:t>
            </a:r>
            <a:r>
              <a:rPr sz="2400" dirty="0">
                <a:latin typeface="Carlito"/>
                <a:cs typeface="Carlito"/>
              </a:rPr>
              <a:t>and  </a:t>
            </a:r>
            <a:r>
              <a:rPr sz="2400" spc="-5" dirty="0">
                <a:latin typeface="Carlito"/>
                <a:cs typeface="Carlito"/>
              </a:rPr>
              <a:t>Multidirectional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RNNs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2864" y="2222880"/>
            <a:ext cx="2491105" cy="203644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76200">
              <a:lnSpc>
                <a:spcPct val="90900"/>
              </a:lnSpc>
              <a:spcBef>
                <a:spcPts val="295"/>
              </a:spcBef>
            </a:pPr>
            <a:r>
              <a:rPr sz="1800" spc="-5" dirty="0">
                <a:latin typeface="Carlito"/>
                <a:cs typeface="Carlito"/>
              </a:rPr>
              <a:t>RNN </a:t>
            </a:r>
            <a:r>
              <a:rPr sz="1800" spc="-5" dirty="0">
                <a:latin typeface="Arial"/>
                <a:cs typeface="Arial"/>
              </a:rPr>
              <a:t>могут также быть  многомерными </a:t>
            </a:r>
            <a:r>
              <a:rPr sz="1800" dirty="0">
                <a:latin typeface="Arial"/>
                <a:cs typeface="Arial"/>
              </a:rPr>
              <a:t>и  </a:t>
            </a:r>
            <a:r>
              <a:rPr sz="1800" spc="-5" dirty="0">
                <a:latin typeface="Arial"/>
                <a:cs typeface="Arial"/>
              </a:rPr>
              <a:t>многонаправленным</a:t>
            </a:r>
            <a:r>
              <a:rPr sz="1800" spc="10" dirty="0">
                <a:latin typeface="Arial"/>
                <a:cs typeface="Arial"/>
              </a:rPr>
              <a:t>и</a:t>
            </a:r>
            <a:r>
              <a:rPr sz="1800" dirty="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arlito"/>
              <a:cs typeface="Carlito"/>
            </a:endParaRPr>
          </a:p>
          <a:p>
            <a:pPr marL="12700" marR="5080" indent="-635">
              <a:lnSpc>
                <a:spcPts val="1950"/>
              </a:lnSpc>
            </a:pPr>
            <a:r>
              <a:rPr sz="1800" spc="-5" dirty="0">
                <a:latin typeface="Arial"/>
                <a:cs typeface="Arial"/>
              </a:rPr>
              <a:t>Это более</a:t>
            </a:r>
            <a:r>
              <a:rPr sz="1800" spc="-2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естественно  для многомерных  данных</a:t>
            </a:r>
            <a:r>
              <a:rPr sz="1800" spc="-5" dirty="0">
                <a:latin typeface="Carlito"/>
                <a:cs typeface="Carlito"/>
              </a:rPr>
              <a:t>, </a:t>
            </a:r>
            <a:r>
              <a:rPr sz="1800" spc="-5" dirty="0">
                <a:latin typeface="Arial"/>
                <a:cs typeface="Arial"/>
              </a:rPr>
              <a:t>например</a:t>
            </a:r>
            <a:r>
              <a:rPr sz="1800" spc="-5" dirty="0">
                <a:latin typeface="Carlito"/>
                <a:cs typeface="Carlito"/>
              </a:rPr>
              <a:t>,  </a:t>
            </a:r>
            <a:r>
              <a:rPr sz="1800" spc="-5" dirty="0">
                <a:latin typeface="Arial"/>
                <a:cs typeface="Arial"/>
              </a:rPr>
              <a:t>изображений</a:t>
            </a:r>
            <a:r>
              <a:rPr sz="1800" spc="-5" dirty="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27429" y="682228"/>
            <a:ext cx="2999744" cy="2486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3670" y="3724292"/>
            <a:ext cx="2135368" cy="1949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93611"/>
            <a:ext cx="5137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В </a:t>
            </a:r>
            <a:r>
              <a:rPr sz="2800" spc="-5" dirty="0"/>
              <a:t>реальности всё</a:t>
            </a:r>
            <a:r>
              <a:rPr sz="2800" spc="-100" dirty="0"/>
              <a:t> </a:t>
            </a:r>
            <a:r>
              <a:rPr sz="2800" spc="-5" dirty="0"/>
              <a:t>посложнее...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11701" y="869594"/>
            <a:ext cx="8718550" cy="5591175"/>
            <a:chOff x="311701" y="869594"/>
            <a:chExt cx="8718550" cy="5591175"/>
          </a:xfrm>
        </p:grpSpPr>
        <p:sp>
          <p:nvSpPr>
            <p:cNvPr id="4" name="object 4"/>
            <p:cNvSpPr/>
            <p:nvPr/>
          </p:nvSpPr>
          <p:spPr>
            <a:xfrm>
              <a:off x="6517668" y="5307240"/>
              <a:ext cx="2512533" cy="11532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1701" y="869594"/>
              <a:ext cx="6164757" cy="44913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52" y="103733"/>
            <a:ext cx="2159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ReNet</a:t>
            </a:r>
            <a:r>
              <a:rPr sz="2800" spc="-95" dirty="0"/>
              <a:t> </a:t>
            </a:r>
            <a:r>
              <a:rPr sz="2800" dirty="0"/>
              <a:t>(2015)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77445" y="858281"/>
            <a:ext cx="8099406" cy="2188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4746" y="3976267"/>
            <a:ext cx="8273790" cy="2831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1852" y="3231667"/>
            <a:ext cx="3580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PyraMiD-LSTM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(2015)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852" y="103733"/>
            <a:ext cx="2869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Grid LSTM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(2016)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8172" y="1313228"/>
            <a:ext cx="8438651" cy="4730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2776" y="987882"/>
            <a:ext cx="5949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Интересное многомерное обобщение LSTM: Grid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LSTM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1060" y="6296615"/>
            <a:ext cx="25634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https://arxiv.org/abs/1507.01526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32485" marR="5080" indent="-820419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Мультимодальное</a:t>
            </a:r>
            <a:r>
              <a:rPr spc="-70" dirty="0"/>
              <a:t> </a:t>
            </a:r>
            <a:r>
              <a:rPr spc="-5" dirty="0"/>
              <a:t>обучение  (Multimodal</a:t>
            </a:r>
            <a:r>
              <a:rPr spc="-15" dirty="0"/>
              <a:t> </a:t>
            </a:r>
            <a:r>
              <a:rPr spc="-5" dirty="0"/>
              <a:t>Learning)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675" y="58801"/>
            <a:ext cx="5014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Генерация описаний</a:t>
            </a:r>
            <a:r>
              <a:rPr sz="2800" spc="-75" dirty="0"/>
              <a:t> </a:t>
            </a:r>
            <a:r>
              <a:rPr sz="2800" spc="-5" dirty="0"/>
              <a:t>картинок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1143635"/>
            <a:ext cx="9098280" cy="3577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29117" y="5971445"/>
            <a:ext cx="52812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30300" marR="5080" indent="-111823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“Show and Tell: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Neural Image Caption Generator”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http://arxiv.org/abs/1411.4555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675" y="58801"/>
            <a:ext cx="4736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Мультимодальное</a:t>
            </a:r>
            <a:r>
              <a:rPr sz="2800" spc="-60" dirty="0"/>
              <a:t> </a:t>
            </a:r>
            <a:r>
              <a:rPr sz="2800" spc="-5" dirty="0"/>
              <a:t>обучение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870009" y="6444381"/>
            <a:ext cx="3421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https://www.cs.utexas.edu/~vsub/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0096" y="785350"/>
            <a:ext cx="8035801" cy="5578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402" y="725052"/>
            <a:ext cx="8917756" cy="3403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1675" y="58801"/>
            <a:ext cx="4736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Мультимодальное</a:t>
            </a:r>
            <a:r>
              <a:rPr sz="2800" spc="-60" dirty="0"/>
              <a:t> </a:t>
            </a:r>
            <a:r>
              <a:rPr sz="2800" spc="-5" dirty="0"/>
              <a:t>обучение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493221" y="6101908"/>
            <a:ext cx="81527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566035" marR="5080" indent="-255397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Unifying Visual-Semantic Embeddings with Multimodal Neural Language </a:t>
            </a:r>
            <a:r>
              <a:rPr sz="1800" dirty="0">
                <a:solidFill>
                  <a:srgbClr val="656565"/>
                </a:solidFill>
                <a:latin typeface="Arial"/>
                <a:cs typeface="Arial"/>
              </a:rPr>
              <a:t>Models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http://arxiv.org/abs/1411.2539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07615" y="6342781"/>
            <a:ext cx="4545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https://code.google.com/archive/p/word2vec/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46" y="1343367"/>
            <a:ext cx="8921057" cy="4007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6" y="111734"/>
            <a:ext cx="7412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Example: Semantic Spaces </a:t>
            </a:r>
            <a:r>
              <a:rPr sz="2800" dirty="0"/>
              <a:t>(word2vec,</a:t>
            </a:r>
            <a:r>
              <a:rPr sz="2800" spc="-70" dirty="0"/>
              <a:t> </a:t>
            </a:r>
            <a:r>
              <a:rPr sz="2800" spc="-5" dirty="0"/>
              <a:t>GloVe)</a:t>
            </a:r>
            <a:endParaRPr sz="28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181" y="926692"/>
            <a:ext cx="7029651" cy="5405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95054" y="6450379"/>
            <a:ext cx="3770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http://nlp.stanford.edu/projects/glove/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6" y="111734"/>
            <a:ext cx="7412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Example: Semantic Spaces </a:t>
            </a:r>
            <a:r>
              <a:rPr sz="2800" dirty="0"/>
              <a:t>(word2vec,</a:t>
            </a:r>
            <a:r>
              <a:rPr sz="2800" spc="-70" dirty="0"/>
              <a:t> </a:t>
            </a:r>
            <a:r>
              <a:rPr sz="2800" spc="-5" dirty="0"/>
              <a:t>GloVe)</a:t>
            </a:r>
            <a:endParaRPr sz="28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192" y="1005741"/>
            <a:ext cx="8560472" cy="540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57143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Example: </a:t>
            </a:r>
            <a:r>
              <a:rPr sz="2800" dirty="0"/>
              <a:t>More </a:t>
            </a:r>
            <a:r>
              <a:rPr sz="2800" spc="-5" dirty="0"/>
              <a:t>multi-modal</a:t>
            </a:r>
            <a:r>
              <a:rPr sz="2800" spc="-60" dirty="0"/>
              <a:t> </a:t>
            </a:r>
            <a:r>
              <a:rPr sz="2800" spc="-5" dirty="0"/>
              <a:t>learning</a:t>
            </a:r>
            <a:endParaRPr sz="28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363" y="539027"/>
            <a:ext cx="8683730" cy="5768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176961"/>
            <a:ext cx="3825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Искусственный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нейрон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6" y="971690"/>
            <a:ext cx="8333740" cy="79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Искусственный нейрон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—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отдалённое подобие биологического.  Базовый элемент искусственной нейронной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сети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400" y="2323909"/>
            <a:ext cx="8925560" cy="4099560"/>
            <a:chOff x="152400" y="2323909"/>
            <a:chExt cx="8925560" cy="4099560"/>
          </a:xfrm>
        </p:grpSpPr>
        <p:sp>
          <p:nvSpPr>
            <p:cNvPr id="5" name="object 5"/>
            <p:cNvSpPr/>
            <p:nvPr/>
          </p:nvSpPr>
          <p:spPr>
            <a:xfrm>
              <a:off x="6588782" y="5281100"/>
              <a:ext cx="2488914" cy="11418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400" y="2323909"/>
              <a:ext cx="6547980" cy="31102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5516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Example: Image generation by</a:t>
            </a:r>
            <a:r>
              <a:rPr sz="2800" spc="-45" dirty="0"/>
              <a:t> </a:t>
            </a:r>
            <a:r>
              <a:rPr sz="2800" spc="-5" dirty="0"/>
              <a:t>text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72377" y="6192658"/>
            <a:ext cx="764667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StackGAN: Text to Photo-realistic Image Synthesis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with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Stacked Generative Adversarial Networks,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https://arxiv.org/abs/1612.03242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7457" y="846447"/>
            <a:ext cx="8174878" cy="5330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675" y="58801"/>
            <a:ext cx="4736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Мультимодальное</a:t>
            </a:r>
            <a:r>
              <a:rPr sz="2800" spc="-60" dirty="0"/>
              <a:t> </a:t>
            </a:r>
            <a:r>
              <a:rPr sz="2800" spc="-5" dirty="0"/>
              <a:t>обучение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58310" y="6253604"/>
            <a:ext cx="78219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97000" marR="5080" indent="-138493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Accurate prediction of </a:t>
            </a:r>
            <a:r>
              <a:rPr sz="1800" dirty="0">
                <a:latin typeface="Arial"/>
                <a:cs typeface="Arial"/>
              </a:rPr>
              <a:t>single-cell </a:t>
            </a:r>
            <a:r>
              <a:rPr sz="1800" spc="-5" dirty="0">
                <a:latin typeface="Arial"/>
                <a:cs typeface="Arial"/>
              </a:rPr>
              <a:t>DNA methylation states using deep learning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http://biorxiv.org/content/early/2017/02/01/055715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8762" y="731051"/>
            <a:ext cx="7786471" cy="5395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980440" marR="5080" indent="-112395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Sequence Learning</a:t>
            </a:r>
            <a:r>
              <a:rPr spc="-95" dirty="0"/>
              <a:t> </a:t>
            </a:r>
            <a:r>
              <a:rPr dirty="0"/>
              <a:t>и  </a:t>
            </a:r>
            <a:r>
              <a:rPr spc="-5" dirty="0"/>
              <a:t>парадигма</a:t>
            </a:r>
            <a:r>
              <a:rPr spc="-55" dirty="0"/>
              <a:t> </a:t>
            </a:r>
            <a:r>
              <a:rPr dirty="0"/>
              <a:t>seq2seq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876" y="144526"/>
            <a:ext cx="688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Sequence to Sequence Learning</a:t>
            </a:r>
            <a:r>
              <a:rPr sz="2800" spc="-85" dirty="0"/>
              <a:t> </a:t>
            </a:r>
            <a:r>
              <a:rPr sz="2800" dirty="0"/>
              <a:t>(seq2seq)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50490" y="6344810"/>
            <a:ext cx="4262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http://karpathy.github.io/2015/05/21/rnn-effectiveness/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520850"/>
            <a:ext cx="9082076" cy="2807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26" y="103733"/>
            <a:ext cx="7035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CTC (Connectionist Temporal</a:t>
            </a:r>
            <a:r>
              <a:rPr sz="2800" spc="-60" dirty="0"/>
              <a:t> </a:t>
            </a:r>
            <a:r>
              <a:rPr sz="2800" spc="-5" dirty="0"/>
              <a:t>Classification)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46426" y="947877"/>
            <a:ext cx="8441690" cy="211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Есть много задач, где точное расположение меток неважно,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а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важна только их  последовательность. Например,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в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распознавании речи, рукописного текста,  автомобильных</a:t>
            </a:r>
            <a:r>
              <a:rPr sz="1800" spc="-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номеров.</a:t>
            </a:r>
            <a:endParaRPr sz="1800">
              <a:latin typeface="Arial"/>
              <a:cs typeface="Arial"/>
            </a:endParaRPr>
          </a:p>
          <a:p>
            <a:pPr marL="12700" marR="252095">
              <a:lnSpc>
                <a:spcPct val="114599"/>
              </a:lnSpc>
              <a:spcBef>
                <a:spcPts val="1575"/>
              </a:spcBef>
            </a:pP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Специальный выходной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слой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CTC (Graves, Fernández, Gomez, Schmidhuber,  2006) был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создан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для временной классификации, когда выравнивание  входных данных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и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выходных меток неизвестно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и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не</a:t>
            </a:r>
            <a:r>
              <a:rPr sz="1800" spc="-2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требуется.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6257" y="3422189"/>
            <a:ext cx="5862969" cy="2656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71103" y="6342781"/>
            <a:ext cx="4817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https://www.cs.toronto.edu/~graves/preprint.pdf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24599"/>
            <a:ext cx="70358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CTC (Connectionist Temporal</a:t>
            </a:r>
            <a:r>
              <a:rPr sz="2800" spc="-60" dirty="0"/>
              <a:t> </a:t>
            </a:r>
            <a:r>
              <a:rPr sz="2800" spc="-5" dirty="0"/>
              <a:t>Classification)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94633" y="986244"/>
            <a:ext cx="8990219" cy="4956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09456" y="6342781"/>
            <a:ext cx="4342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https://github.com/baidu-research/warp-ctc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876" y="144526"/>
            <a:ext cx="4765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Encoder-Decoder</a:t>
            </a:r>
            <a:r>
              <a:rPr sz="2800" spc="-80" dirty="0"/>
              <a:t> </a:t>
            </a:r>
            <a:r>
              <a:rPr sz="2800" spc="-5" dirty="0"/>
              <a:t>architecture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40990" y="6229057"/>
            <a:ext cx="427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https://github.com/farizrahman4u/seq2seq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153745"/>
            <a:ext cx="9143999" cy="4135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26" y="103733"/>
            <a:ext cx="504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Encoder-Decoder with</a:t>
            </a:r>
            <a:r>
              <a:rPr sz="2800" spc="-85" dirty="0"/>
              <a:t> </a:t>
            </a:r>
            <a:r>
              <a:rPr sz="2800" spc="-5" dirty="0"/>
              <a:t>Attention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09144" y="1255234"/>
            <a:ext cx="8739532" cy="4465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8203" y="6211312"/>
            <a:ext cx="6010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https://research.googleblog.com/2016/09/a-neural-network-for-machine.html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26" y="103733"/>
            <a:ext cx="4003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CNN+RNN with</a:t>
            </a:r>
            <a:r>
              <a:rPr sz="2800" spc="-90" dirty="0"/>
              <a:t> </a:t>
            </a:r>
            <a:r>
              <a:rPr sz="2800" spc="-5" dirty="0"/>
              <a:t>Attention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8400" y="836587"/>
            <a:ext cx="9125599" cy="390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0954" y="6371912"/>
            <a:ext cx="352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http://kelvinxu.github.io/projects/capgen.html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26" y="103733"/>
            <a:ext cx="4003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CNN+RNN with</a:t>
            </a:r>
            <a:r>
              <a:rPr sz="2800" spc="-90" dirty="0"/>
              <a:t> </a:t>
            </a:r>
            <a:r>
              <a:rPr sz="2800" spc="-5" dirty="0"/>
              <a:t>Attention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770323" y="1376324"/>
            <a:ext cx="4224528" cy="3237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0954" y="6371912"/>
            <a:ext cx="3521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http://kelvinxu.github.io/projects/capgen.html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3401" y="1376324"/>
            <a:ext cx="4301493" cy="3433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210705"/>
            <a:ext cx="54279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Модель </a:t>
            </a:r>
            <a:r>
              <a:rPr sz="2800" spc="-5" dirty="0">
                <a:latin typeface="Arial"/>
                <a:cs typeface="Arial"/>
              </a:rPr>
              <a:t>искусственного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нейрона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6" y="905523"/>
            <a:ext cx="6953250" cy="79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Обычно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у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нейрона также есть bias-вход, константное  смещение, вес на котором также</a:t>
            </a:r>
            <a:r>
              <a:rPr sz="2200" spc="-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обучается.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4125" y="2209152"/>
            <a:ext cx="4724397" cy="304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75895" marR="5080" indent="58419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Фреймворки </a:t>
            </a:r>
            <a:r>
              <a:rPr dirty="0"/>
              <a:t>и </a:t>
            </a:r>
            <a:r>
              <a:rPr spc="-5" dirty="0"/>
              <a:t>библиотеки  для работы </a:t>
            </a:r>
            <a:r>
              <a:rPr dirty="0"/>
              <a:t>с</a:t>
            </a:r>
            <a:r>
              <a:rPr spc="-100" dirty="0"/>
              <a:t> </a:t>
            </a:r>
            <a:r>
              <a:rPr spc="-5" dirty="0"/>
              <a:t>нейросетями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1675" y="836396"/>
            <a:ext cx="3781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Библиотеки </a:t>
            </a:r>
            <a:r>
              <a:rPr sz="2400" dirty="0">
                <a:latin typeface="Arial"/>
                <a:cs typeface="Arial"/>
              </a:rPr>
              <a:t>и</a:t>
            </a:r>
            <a:r>
              <a:rPr sz="2400" spc="-3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фреймворки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9" y="1965083"/>
            <a:ext cx="9092236" cy="2412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4268" y="5351615"/>
            <a:ext cx="68497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latin typeface="Arial"/>
                <a:cs typeface="Arial"/>
              </a:rPr>
              <a:t>Подробный список</a:t>
            </a:r>
            <a:r>
              <a:rPr sz="2100" spc="-5" dirty="0">
                <a:latin typeface="Carlito"/>
                <a:cs typeface="Carlito"/>
              </a:rPr>
              <a:t>:</a:t>
            </a:r>
            <a:r>
              <a:rPr sz="2100" spc="-150" dirty="0">
                <a:latin typeface="Carlito"/>
                <a:cs typeface="Carlito"/>
              </a:rPr>
              <a:t> </a:t>
            </a:r>
            <a:r>
              <a:rPr sz="21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Carlito"/>
                <a:cs typeface="Carlito"/>
                <a:hlinkClick r:id="rId3"/>
              </a:rPr>
              <a:t>http://deeplearning.net/software_links/</a:t>
            </a:r>
            <a:endParaRPr sz="2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250" y="60833"/>
            <a:ext cx="5538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Универсальные библиотеки </a:t>
            </a:r>
            <a:r>
              <a:rPr sz="2400" dirty="0"/>
              <a:t>и</a:t>
            </a:r>
            <a:r>
              <a:rPr sz="2400" spc="-60" dirty="0"/>
              <a:t> </a:t>
            </a:r>
            <a:r>
              <a:rPr sz="2400" spc="-5" dirty="0"/>
              <a:t>сервисы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64171" y="792302"/>
            <a:ext cx="8138159" cy="411226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Torch7, PyTorch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http://torch.ch/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 [Lua,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Python]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TensorFlow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https://www.tensorflow.org/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 [Python,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C++]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Theano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4"/>
              </a:rPr>
              <a:t>http://deeplearning.net/software/theano/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 [Python]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15"/>
              </a:spcBef>
              <a:buSzPct val="77777"/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Keras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5"/>
              </a:rPr>
              <a:t>http://keras.io/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Lasagne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6"/>
              </a:rPr>
              <a:t>https://github.com/Lasagne/Lasagne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blocks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7"/>
              </a:rPr>
              <a:t>https://github.com/mila-udem/blocks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pylearn2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8"/>
              </a:rPr>
              <a:t>https://github.com/lisa-lab/pylearn2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Microsoft Cognitive Toolkit (CNTK)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9"/>
              </a:rPr>
              <a:t>http://www.cntk.ai/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 [Python, C++, C#,  BrainScript]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Neon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10"/>
              </a:rPr>
              <a:t>http://neon.nervanasys.com/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 [Python]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Deeplearning4j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11"/>
              </a:rPr>
              <a:t>http://deeplearning4j.org/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[Java]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MXNet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12"/>
              </a:rPr>
              <a:t>http://mxnet.io/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 [C++, Python, R, Scala,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Julia,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Matlab,</a:t>
            </a:r>
            <a:r>
              <a:rPr sz="180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Javascript]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260" y="619099"/>
            <a:ext cx="4706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Обработка изображений </a:t>
            </a:r>
            <a:r>
              <a:rPr sz="2400" dirty="0"/>
              <a:t>и</a:t>
            </a:r>
            <a:r>
              <a:rPr sz="2400" spc="-90" dirty="0"/>
              <a:t> </a:t>
            </a:r>
            <a:r>
              <a:rPr sz="2400" spc="-5" dirty="0"/>
              <a:t>видео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64171" y="1342415"/>
            <a:ext cx="6488430" cy="19113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OpenCV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http://opencv.org/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 [C, C++,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Python]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Caffe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http://caffe.berkeleyvision.org/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 [C++, Python,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Matlab]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Torch7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4"/>
              </a:rPr>
              <a:t>http://torch.ch/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 [Lua]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clarifai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5"/>
              </a:rPr>
              <a:t>https://www.clarifai.com/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Google Vision API</a:t>
            </a:r>
            <a:r>
              <a:rPr sz="1800" b="1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6"/>
              </a:rPr>
              <a:t>https://cloud.google.com/vision/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260" y="619099"/>
            <a:ext cx="2953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Распознавание</a:t>
            </a:r>
            <a:r>
              <a:rPr sz="2400" spc="-80" dirty="0"/>
              <a:t> </a:t>
            </a:r>
            <a:r>
              <a:rPr sz="2400" spc="-5" dirty="0"/>
              <a:t>речи</a:t>
            </a:r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1040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701675" algn="l"/>
                <a:tab pos="702310" algn="l"/>
              </a:tabLst>
            </a:pPr>
            <a:r>
              <a:rPr b="1" spc="-5" dirty="0">
                <a:latin typeface="Arial"/>
                <a:cs typeface="Arial"/>
              </a:rPr>
              <a:t>Microsoft Cognitive Toolkit (CNTK) </a:t>
            </a:r>
            <a:r>
              <a:rPr spc="-5" dirty="0"/>
              <a:t>(</a:t>
            </a:r>
            <a:r>
              <a:rPr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hlinkClick r:id="rId2"/>
              </a:rPr>
              <a:t>http://www.cntk.ai/</a:t>
            </a:r>
            <a:r>
              <a:rPr spc="-5" dirty="0"/>
              <a:t>) [Python, C++, C#,  BrainScript]</a:t>
            </a:r>
          </a:p>
          <a:p>
            <a:pPr marL="70104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701675" algn="l"/>
                <a:tab pos="702310" algn="l"/>
              </a:tabLst>
            </a:pPr>
            <a:r>
              <a:rPr b="1" spc="-5" dirty="0">
                <a:latin typeface="Arial"/>
                <a:cs typeface="Arial"/>
              </a:rPr>
              <a:t>KALDI </a:t>
            </a:r>
            <a:r>
              <a:rPr spc="-5" dirty="0"/>
              <a:t>(</a:t>
            </a:r>
            <a:r>
              <a:rPr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hlinkClick r:id="rId3"/>
              </a:rPr>
              <a:t>http://kaldi-asr.org/</a:t>
            </a:r>
            <a:r>
              <a:rPr spc="-5" dirty="0"/>
              <a:t>) [C++]</a:t>
            </a:r>
          </a:p>
          <a:p>
            <a:pPr marL="70104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701675" algn="l"/>
                <a:tab pos="702310" algn="l"/>
              </a:tabLst>
            </a:pPr>
            <a:r>
              <a:rPr b="1" spc="-5" dirty="0">
                <a:latin typeface="Arial"/>
                <a:cs typeface="Arial"/>
              </a:rPr>
              <a:t>Google Speech API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spc="-5" dirty="0"/>
              <a:t>(</a:t>
            </a:r>
            <a:r>
              <a:rPr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hlinkClick r:id="rId4"/>
              </a:rPr>
              <a:t>https://cloud.google.com/</a:t>
            </a:r>
            <a:r>
              <a:rPr spc="-5" dirty="0"/>
              <a:t>)</a:t>
            </a:r>
          </a:p>
          <a:p>
            <a:pPr marL="70104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701675" algn="l"/>
                <a:tab pos="702310" algn="l"/>
              </a:tabLst>
            </a:pPr>
            <a:r>
              <a:rPr b="1" spc="-5" dirty="0">
                <a:latin typeface="Arial"/>
                <a:cs typeface="Arial"/>
              </a:rPr>
              <a:t>Yandex SpeechKit</a:t>
            </a:r>
            <a:r>
              <a:rPr b="1" spc="15" dirty="0">
                <a:latin typeface="Arial"/>
                <a:cs typeface="Arial"/>
              </a:rPr>
              <a:t> </a:t>
            </a:r>
            <a:r>
              <a:rPr spc="-5" dirty="0"/>
              <a:t>(</a:t>
            </a:r>
            <a:r>
              <a:rPr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hlinkClick r:id="rId5"/>
              </a:rPr>
              <a:t>https://tech.yandex.ru/speechkit/</a:t>
            </a:r>
            <a:r>
              <a:rPr spc="-5" dirty="0"/>
              <a:t>)</a:t>
            </a:r>
          </a:p>
          <a:p>
            <a:pPr marL="70104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701675" algn="l"/>
                <a:tab pos="702310" algn="l"/>
              </a:tabLst>
            </a:pPr>
            <a:r>
              <a:rPr b="1" spc="-5" dirty="0">
                <a:latin typeface="Arial"/>
                <a:cs typeface="Arial"/>
              </a:rPr>
              <a:t>Baidu Speech API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spc="-5" dirty="0"/>
              <a:t>(</a:t>
            </a:r>
            <a:r>
              <a:rPr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hlinkClick r:id="rId6"/>
              </a:rPr>
              <a:t>http://www.baidu.com/</a:t>
            </a:r>
            <a:r>
              <a:rPr spc="-5" dirty="0"/>
              <a:t>)</a:t>
            </a:r>
          </a:p>
          <a:p>
            <a:pPr marL="70104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701675" algn="l"/>
                <a:tab pos="702310" algn="l"/>
              </a:tabLst>
            </a:pPr>
            <a:r>
              <a:rPr b="1" spc="-5" dirty="0">
                <a:latin typeface="Arial"/>
                <a:cs typeface="Arial"/>
              </a:rPr>
              <a:t>wit.ai </a:t>
            </a:r>
            <a:r>
              <a:rPr spc="-5" dirty="0"/>
              <a:t>(</a:t>
            </a:r>
            <a:r>
              <a:rPr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hlinkClick r:id="rId7"/>
              </a:rPr>
              <a:t>https://wit.ai/</a:t>
            </a:r>
            <a:r>
              <a:rPr spc="-5" dirty="0"/>
              <a:t>)</a:t>
            </a:r>
          </a:p>
          <a:p>
            <a:pPr marL="70104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701675" algn="l"/>
                <a:tab pos="702310" algn="l"/>
              </a:tabLst>
            </a:pPr>
            <a:r>
              <a:rPr dirty="0"/>
              <a:t>…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260" y="619099"/>
            <a:ext cx="271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Обработка</a:t>
            </a:r>
            <a:r>
              <a:rPr sz="2400" spc="-60" dirty="0"/>
              <a:t> </a:t>
            </a:r>
            <a:r>
              <a:rPr sz="2400" spc="-5" dirty="0"/>
              <a:t>текстов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64171" y="1342415"/>
            <a:ext cx="6402070" cy="15970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Torch7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http://torch.ch/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 [Lua]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Theano/Keras/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…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[Python]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TensorFlow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https://www.tensorflow.org/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 [C++,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Python]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Google Translate API</a:t>
            </a:r>
            <a:r>
              <a:rPr sz="1800" b="1" spc="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4"/>
              </a:rPr>
              <a:t>https://cloud.google.com/translate/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11366"/>
            <a:ext cx="3734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Что читать </a:t>
            </a:r>
            <a:r>
              <a:rPr sz="2800" dirty="0"/>
              <a:t>и</a:t>
            </a:r>
            <a:r>
              <a:rPr sz="2800" spc="-75" dirty="0"/>
              <a:t> </a:t>
            </a:r>
            <a:r>
              <a:rPr sz="2800" spc="-5" dirty="0"/>
              <a:t>смотреть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37197" y="940041"/>
            <a:ext cx="8026400" cy="4111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5080" indent="-304800">
              <a:lnSpc>
                <a:spcPct val="114599"/>
              </a:lnSpc>
              <a:spcBef>
                <a:spcPts val="100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CS231n: Convolutional Neural Networks for Visual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Recognition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Fei-Fei  Li, Andrej Karpathy, Stanford  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http://vision.stanford.edu/teaching/cs231n/index.html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marR="562610" indent="-304800">
              <a:lnSpc>
                <a:spcPct val="114599"/>
              </a:lnSpc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CS224d: Deep Learning for Natural Language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Processing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Richard  Socher, Stanford 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http://cs224d.stanford.edu/index.html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marR="1795780" indent="-304800">
              <a:lnSpc>
                <a:spcPct val="114599"/>
              </a:lnSpc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Neural Networks for Machine Learning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, Geoffrey Hinton  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4"/>
              </a:rPr>
              <a:t>https://www.coursera.org/course/neuralnets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10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Подборка курсов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по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компьютерному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зрению</a:t>
            </a:r>
            <a:endParaRPr sz="1800">
              <a:latin typeface="Arial"/>
              <a:cs typeface="Arial"/>
            </a:endParaRPr>
          </a:p>
          <a:p>
            <a:pPr marL="316865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5"/>
              </a:rPr>
              <a:t>http://eclass.cc/courselists/111_computer_vision_and_navigation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marR="2872105" indent="-304800">
              <a:lnSpc>
                <a:spcPct val="114599"/>
              </a:lnSpc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Подборка курсов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по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deep learning  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6"/>
              </a:rPr>
              <a:t>http://eclass.cc/courselists/117_deep_learning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marR="565150" indent="-304800">
              <a:lnSpc>
                <a:spcPct val="114599"/>
              </a:lnSpc>
              <a:buChar char="-"/>
              <a:tabLst>
                <a:tab pos="316865" algn="l"/>
                <a:tab pos="3175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“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Deep Learning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”, Ian Goodfellow, Yoshua Bengio and Aaron Courville  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7"/>
              </a:rPr>
              <a:t>http://www.deeplearningbook.org/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11366"/>
            <a:ext cx="37344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Что читать </a:t>
            </a:r>
            <a:r>
              <a:rPr sz="2800" dirty="0"/>
              <a:t>и</a:t>
            </a:r>
            <a:r>
              <a:rPr sz="2800" spc="-75" dirty="0"/>
              <a:t> </a:t>
            </a:r>
            <a:r>
              <a:rPr sz="2800" spc="-5" dirty="0"/>
              <a:t>смотреть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37197" y="940041"/>
            <a:ext cx="7763509" cy="34829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16865" indent="-304800">
              <a:lnSpc>
                <a:spcPct val="100000"/>
              </a:lnSpc>
              <a:spcBef>
                <a:spcPts val="414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Google+ Deep Learning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community</a:t>
            </a:r>
            <a:endParaRPr sz="1800">
              <a:latin typeface="Arial"/>
              <a:cs typeface="Arial"/>
            </a:endParaRPr>
          </a:p>
          <a:p>
            <a:pPr marL="316865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https://plus.google.com/communities/112866381580457264725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15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VK Deep Learning community</a:t>
            </a:r>
            <a:r>
              <a:rPr sz="1800" b="1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http://vk.com/deeplearning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15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Quora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4"/>
              </a:rPr>
              <a:t>https://www.quora.com/topic/Deep-Learning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15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FB Deep Learning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Moscow</a:t>
            </a:r>
            <a:endParaRPr sz="1800">
              <a:latin typeface="Arial"/>
              <a:cs typeface="Arial"/>
            </a:endParaRPr>
          </a:p>
          <a:p>
            <a:pPr marL="316865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5"/>
              </a:rPr>
              <a:t>https://www.facebook.com/groups/1505369016451458/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15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Twitter Deep Learning Hub</a:t>
            </a:r>
            <a:r>
              <a:rPr sz="1800" b="1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6"/>
              </a:rPr>
              <a:t>https://twitter.com/DeepLearningHub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15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NVidia blog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7"/>
              </a:rPr>
              <a:t>https://devblogs.nvidia.com/parallelforall/tag/deep-learning/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316865" algn="l"/>
              </a:tabLst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-	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IEEE Spectrum blog</a:t>
            </a:r>
            <a:r>
              <a:rPr sz="1800" b="1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8"/>
              </a:rPr>
              <a:t>http://spectrum.ieee.org/blog/cars-that-think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3168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	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9"/>
              </a:rPr>
              <a:t>http://deeplearning.net/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3168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	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52170"/>
            <a:ext cx="2766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За </a:t>
            </a:r>
            <a:r>
              <a:rPr sz="2800" spc="-5" dirty="0"/>
              <a:t>кем</a:t>
            </a:r>
            <a:r>
              <a:rPr sz="2800" spc="-80" dirty="0"/>
              <a:t> </a:t>
            </a:r>
            <a:r>
              <a:rPr sz="2800" spc="-5" dirty="0"/>
              <a:t>следить?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37197" y="1560512"/>
            <a:ext cx="8016875" cy="28543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16865" indent="-304800">
              <a:lnSpc>
                <a:spcPct val="100000"/>
              </a:lnSpc>
              <a:spcBef>
                <a:spcPts val="414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Jürgen Schmidhuber</a:t>
            </a:r>
            <a:r>
              <a:rPr sz="1800" b="1" spc="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http://people.idsia.ch/~juergen/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15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Geoffrey E. Hinton</a:t>
            </a:r>
            <a:r>
              <a:rPr sz="1800" b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http://www.cs.toronto.edu/~hinton/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15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Google DeepMind</a:t>
            </a:r>
            <a:r>
              <a:rPr sz="1800" b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4"/>
              </a:rPr>
              <a:t>http://deepmind.com/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15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Yann LeCun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5"/>
              </a:rPr>
              <a:t>http://yann.lecun.com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,</a:t>
            </a:r>
            <a:r>
              <a:rPr sz="1800" spc="30" dirty="0">
                <a:solidFill>
                  <a:srgbClr val="0096A6"/>
                </a:solidFill>
                <a:latin typeface="Arial"/>
                <a:cs typeface="Arial"/>
                <a:hlinkClick r:id="rId6"/>
              </a:rPr>
              <a:t>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6"/>
              </a:rPr>
              <a:t>https://www.facebook.com/yann.lecun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marR="2056764" indent="-304800">
              <a:lnSpc>
                <a:spcPct val="114599"/>
              </a:lnSpc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Yoshua Bengio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7"/>
              </a:rPr>
              <a:t>http://www.iro.umontreal.ca/~bengioy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,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8"/>
              </a:rPr>
              <a:t> https://www.quora.com/profile/Yoshua-Bengio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  <a:hlinkClick r:id="rId8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15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Andrej Karpathy</a:t>
            </a:r>
            <a:r>
              <a:rPr sz="1800" b="1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9"/>
              </a:rPr>
              <a:t>http://karpathy.github.io/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15"/>
              </a:spcBef>
              <a:buFont typeface="Arial"/>
              <a:buChar char="-"/>
              <a:tabLst>
                <a:tab pos="316865" algn="l"/>
                <a:tab pos="31750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Andrew Ng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10"/>
              </a:rPr>
              <a:t>http://www.andrewng.org/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316865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	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911" y="3121736"/>
            <a:ext cx="6806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Bonus: More non-trivial</a:t>
            </a:r>
            <a:r>
              <a:rPr spc="-90" dirty="0"/>
              <a:t> </a:t>
            </a:r>
            <a:r>
              <a:rPr spc="-5" dirty="0"/>
              <a:t>examples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210705"/>
            <a:ext cx="54279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Модель </a:t>
            </a:r>
            <a:r>
              <a:rPr sz="2800" spc="-5" dirty="0">
                <a:latin typeface="Arial"/>
                <a:cs typeface="Arial"/>
              </a:rPr>
              <a:t>искусственного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нейрона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6" y="905523"/>
            <a:ext cx="8293734" cy="1173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10"/>
              </a:spcBef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Отдельный нейрон математически полностью аналогичен  логистической регрессии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(в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случае если используется функция  активации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сигмоида)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2000" y="2628303"/>
            <a:ext cx="6123875" cy="2908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76897" y="3986044"/>
            <a:ext cx="2081694" cy="903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2988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Image</a:t>
            </a:r>
            <a:r>
              <a:rPr sz="2800" spc="-75" dirty="0"/>
              <a:t> </a:t>
            </a:r>
            <a:r>
              <a:rPr sz="2800" spc="-5" dirty="0"/>
              <a:t>Colorization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672232" y="6454482"/>
            <a:ext cx="3797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http://richzhang.github.io/colorization/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029" y="525118"/>
            <a:ext cx="8784037" cy="5807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313105"/>
            <a:ext cx="5014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Генерация описаний</a:t>
            </a:r>
            <a:r>
              <a:rPr sz="2800" spc="-75" dirty="0"/>
              <a:t> </a:t>
            </a:r>
            <a:r>
              <a:rPr sz="2800" spc="-5" dirty="0"/>
              <a:t>картинок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1448435"/>
            <a:ext cx="9098280" cy="3577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5062" y="6335379"/>
            <a:ext cx="8369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http://arxiv.org/abs/1411.4555</a:t>
            </a:r>
            <a:r>
              <a:rPr sz="1800" spc="-5" dirty="0">
                <a:solidFill>
                  <a:srgbClr val="0096A6"/>
                </a:solidFill>
                <a:latin typeface="Arial"/>
                <a:cs typeface="Arial"/>
                <a:hlinkClick r:id="rId3"/>
              </a:rPr>
              <a:t> </a:t>
            </a:r>
            <a:r>
              <a:rPr sz="1800" spc="-5" dirty="0">
                <a:latin typeface="Arial"/>
                <a:cs typeface="Arial"/>
              </a:rPr>
              <a:t>“Show and Tell: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Neural Image Caption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Generator”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34" y="0"/>
            <a:ext cx="8994660" cy="6812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200" y="0"/>
            <a:ext cx="9077794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32" y="0"/>
            <a:ext cx="9132264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74503"/>
            <a:ext cx="9100281" cy="5909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440232"/>
            <a:ext cx="56934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Easy Hacking: NeuralTalk and</a:t>
            </a:r>
            <a:r>
              <a:rPr sz="2800" spc="-85" dirty="0"/>
              <a:t> </a:t>
            </a:r>
            <a:r>
              <a:rPr sz="2800" spc="-5" dirty="0"/>
              <a:t>Walk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0" y="1600517"/>
            <a:ext cx="7756525" cy="278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Ингредиенты: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buClr>
                <a:srgbClr val="595959"/>
              </a:buClr>
              <a:buChar char="●"/>
              <a:tabLst>
                <a:tab pos="469265" algn="l"/>
                <a:tab pos="469900" algn="l"/>
              </a:tabLst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https://github.com/karpathy/neuraltalk2</a:t>
            </a:r>
            <a:endParaRPr sz="1800">
              <a:latin typeface="Arial"/>
              <a:cs typeface="Arial"/>
            </a:endParaRPr>
          </a:p>
          <a:p>
            <a:pPr marL="469900" marR="5080">
              <a:lnSpc>
                <a:spcPct val="114599"/>
              </a:lnSpc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Project for learning Multimodal Recurrent Neural Networks that describe  images with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sentences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Веб-камера/ноутбук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95959"/>
              </a:buClr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Результат: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buClr>
                <a:srgbClr val="595959"/>
              </a:buClr>
              <a:buChar char="●"/>
              <a:tabLst>
                <a:tab pos="469265" algn="l"/>
                <a:tab pos="469900" algn="l"/>
              </a:tabLst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https://vimeo.com/146492001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52170"/>
            <a:ext cx="5654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More </a:t>
            </a:r>
            <a:r>
              <a:rPr sz="2800" spc="-5" dirty="0"/>
              <a:t>hacking: NeuralTalk and</a:t>
            </a:r>
            <a:r>
              <a:rPr sz="2800" spc="-95" dirty="0"/>
              <a:t> </a:t>
            </a:r>
            <a:r>
              <a:rPr sz="2800" spc="-5" dirty="0"/>
              <a:t>Walk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19066"/>
            <a:ext cx="9143999" cy="6819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5082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More </a:t>
            </a:r>
            <a:r>
              <a:rPr sz="2800" spc="-5" dirty="0"/>
              <a:t>Hacking: DenseCap and</a:t>
            </a:r>
            <a:r>
              <a:rPr sz="2800" spc="-100" dirty="0"/>
              <a:t> </a:t>
            </a:r>
            <a:r>
              <a:rPr sz="2800" dirty="0"/>
              <a:t>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40966" y="6118076"/>
            <a:ext cx="765619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885" marR="5080" indent="-224282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DenseCap: Fully Convolutional Localization Networks for Dense Captioning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http://arxiv.org/abs/1511.07571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146" y="594219"/>
            <a:ext cx="8911092" cy="5518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02768"/>
            <a:ext cx="3818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Reinforcement</a:t>
            </a:r>
            <a:r>
              <a:rPr sz="2800" spc="-90" dirty="0"/>
              <a:t> </a:t>
            </a:r>
            <a:r>
              <a:rPr sz="2800" spc="-5" dirty="0"/>
              <a:t>Learning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939190"/>
            <a:ext cx="631507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Управление симулированным автомобилем на основе видеосигнала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(2013)  </a:t>
            </a: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http://people.idsia.ch/~juergen/gecco2013torcs.pdf </a:t>
            </a:r>
            <a:r>
              <a:rPr sz="1400" spc="-5" dirty="0">
                <a:solidFill>
                  <a:srgbClr val="0096A6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http://people.idsia.ch/~juergen/compressednetworksearch.html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701" y="2054298"/>
            <a:ext cx="8211704" cy="3577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93611"/>
            <a:ext cx="68179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Функции активации: Tanh, Sigmoid,</a:t>
            </a:r>
            <a:r>
              <a:rPr sz="2800" spc="-85" dirty="0"/>
              <a:t> </a:t>
            </a:r>
            <a:r>
              <a:rPr sz="2800" spc="-5" dirty="0"/>
              <a:t>ReLU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20450" y="2492298"/>
            <a:ext cx="8303120" cy="2699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02768"/>
            <a:ext cx="3818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Reinforcement</a:t>
            </a:r>
            <a:r>
              <a:rPr sz="2800" spc="-90" dirty="0"/>
              <a:t> </a:t>
            </a:r>
            <a:r>
              <a:rPr sz="2800" spc="-5" dirty="0"/>
              <a:t>Learning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10560" y="976951"/>
            <a:ext cx="8844834" cy="4897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02768"/>
            <a:ext cx="3818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Reinforcement</a:t>
            </a:r>
            <a:r>
              <a:rPr sz="2800" spc="-90" dirty="0"/>
              <a:t> </a:t>
            </a:r>
            <a:r>
              <a:rPr sz="2800" spc="-5" dirty="0"/>
              <a:t>Learning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1" y="931443"/>
            <a:ext cx="7212330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Human-level control through deep reinforcement learning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(2014)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http://www.nature.com/nature/journal/v518/n7540/full/nature14236.html</a:t>
            </a:r>
            <a:endParaRPr sz="1800">
              <a:latin typeface="Arial"/>
              <a:cs typeface="Arial"/>
            </a:endParaRPr>
          </a:p>
          <a:p>
            <a:pPr marL="12700" marR="1604645">
              <a:lnSpc>
                <a:spcPct val="114599"/>
              </a:lnSpc>
              <a:spcBef>
                <a:spcPts val="157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Playing Atari with Deep Reinforcement Learning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(2013)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http://arxiv.org/abs/1312.5602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607" y="3379678"/>
            <a:ext cx="8931503" cy="2244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02768"/>
            <a:ext cx="3818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Reinforcement</a:t>
            </a:r>
            <a:r>
              <a:rPr sz="2800" spc="-90" dirty="0"/>
              <a:t> </a:t>
            </a:r>
            <a:r>
              <a:rPr sz="2800" spc="-5" dirty="0"/>
              <a:t>Learning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00467" y="1132842"/>
            <a:ext cx="8343065" cy="4813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5574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Game of Go: Computer-Human</a:t>
            </a:r>
            <a:r>
              <a:rPr sz="2800" spc="-90" dirty="0"/>
              <a:t> </a:t>
            </a:r>
            <a:r>
              <a:rPr sz="2800" spc="-5" dirty="0"/>
              <a:t>4:1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881697"/>
            <a:ext cx="9143998" cy="5146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1743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Car</a:t>
            </a:r>
            <a:r>
              <a:rPr sz="2800" spc="-90" dirty="0"/>
              <a:t> </a:t>
            </a:r>
            <a:r>
              <a:rPr sz="2800" spc="-5" dirty="0"/>
              <a:t>driving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09426" y="4869484"/>
            <a:ext cx="8063230" cy="18478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1905" algn="ctr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“Actually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“Perception to Action” system. The </a:t>
            </a:r>
            <a:r>
              <a:rPr sz="1800" dirty="0">
                <a:latin typeface="Arial"/>
                <a:cs typeface="Arial"/>
              </a:rPr>
              <a:t>visual </a:t>
            </a:r>
            <a:r>
              <a:rPr sz="1800" spc="-5" dirty="0">
                <a:latin typeface="Arial"/>
                <a:cs typeface="Arial"/>
              </a:rPr>
              <a:t>perception and control  system 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Deep learning architecture trained end to end to transform pixels  from the </a:t>
            </a:r>
            <a:r>
              <a:rPr sz="1800" dirty="0">
                <a:latin typeface="Arial"/>
                <a:cs typeface="Arial"/>
              </a:rPr>
              <a:t>cameras </a:t>
            </a:r>
            <a:r>
              <a:rPr sz="1800" spc="-5" dirty="0">
                <a:latin typeface="Arial"/>
                <a:cs typeface="Arial"/>
              </a:rPr>
              <a:t>into steering angles. And this </a:t>
            </a:r>
            <a:r>
              <a:rPr sz="1800" dirty="0">
                <a:latin typeface="Arial"/>
                <a:cs typeface="Arial"/>
              </a:rPr>
              <a:t>car </a:t>
            </a:r>
            <a:r>
              <a:rPr sz="1800" spc="-5" dirty="0">
                <a:latin typeface="Arial"/>
                <a:cs typeface="Arial"/>
              </a:rPr>
              <a:t>uses </a:t>
            </a:r>
            <a:r>
              <a:rPr sz="1800" dirty="0">
                <a:latin typeface="Arial"/>
                <a:cs typeface="Arial"/>
              </a:rPr>
              <a:t>regular color cameras,  </a:t>
            </a:r>
            <a:r>
              <a:rPr sz="1800" spc="-5" dirty="0">
                <a:latin typeface="Arial"/>
                <a:cs typeface="Arial"/>
              </a:rPr>
              <a:t>not LIDARS like the Google </a:t>
            </a:r>
            <a:r>
              <a:rPr sz="1800" dirty="0">
                <a:latin typeface="Arial"/>
                <a:cs typeface="Arial"/>
              </a:rPr>
              <a:t>cars. </a:t>
            </a:r>
            <a:r>
              <a:rPr sz="1800" spc="-5" dirty="0">
                <a:latin typeface="Arial"/>
                <a:cs typeface="Arial"/>
              </a:rPr>
              <a:t>It is watching the driver and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learns.”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R="83820" algn="ctr">
              <a:lnSpc>
                <a:spcPct val="100000"/>
              </a:lnSpc>
              <a:spcBef>
                <a:spcPts val="12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https://www.youtube.com/watch?v=YuyT2SDcYrU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601" y="576910"/>
            <a:ext cx="8383943" cy="4136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6149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Example: Sensorimotor Deep</a:t>
            </a:r>
            <a:r>
              <a:rPr sz="2800" spc="-65" dirty="0"/>
              <a:t> </a:t>
            </a:r>
            <a:r>
              <a:rPr sz="2800" spc="-5" dirty="0"/>
              <a:t>Learning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1066571"/>
            <a:ext cx="8164195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“In this project we aim to develop deep learning techniques that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 deployed  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robot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 allow it to learn directly from trial-and-error, where the only  information provided by the teacher is the degree to which it is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succeeding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at the 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current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task.”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http://rll.berkeley.edu/deeplearningrobotics/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48354" y="3079699"/>
            <a:ext cx="5295645" cy="377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0833"/>
            <a:ext cx="3649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Case: </a:t>
            </a:r>
            <a:r>
              <a:rPr sz="2400" dirty="0"/>
              <a:t>Machine</a:t>
            </a:r>
            <a:r>
              <a:rPr sz="2400" spc="-65" dirty="0"/>
              <a:t> </a:t>
            </a:r>
            <a:r>
              <a:rPr sz="2400" spc="-5" dirty="0"/>
              <a:t>Translation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257960" y="6491579"/>
            <a:ext cx="6791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Sequence to Sequence Learning with Neural Networks,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http://arxiv.org/abs/1409.3215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8309" y="645958"/>
            <a:ext cx="8458787" cy="5740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0833"/>
            <a:ext cx="5087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Case: Automated Speech</a:t>
            </a:r>
            <a:r>
              <a:rPr sz="2400" spc="-60" dirty="0"/>
              <a:t> </a:t>
            </a:r>
            <a:r>
              <a:rPr sz="2400" spc="-5" dirty="0"/>
              <a:t>Translation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14052" y="1827626"/>
            <a:ext cx="8953741" cy="5030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2650" y="809878"/>
            <a:ext cx="79248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Translating </a:t>
            </a:r>
            <a:r>
              <a:rPr sz="1800" dirty="0">
                <a:latin typeface="Arial"/>
                <a:cs typeface="Arial"/>
              </a:rPr>
              <a:t>voice calls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video calls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7 </a:t>
            </a:r>
            <a:r>
              <a:rPr sz="1800" spc="-5" dirty="0">
                <a:latin typeface="Arial"/>
                <a:cs typeface="Arial"/>
              </a:rPr>
              <a:t>languages and instant </a:t>
            </a:r>
            <a:r>
              <a:rPr sz="1800" dirty="0">
                <a:latin typeface="Arial"/>
                <a:cs typeface="Arial"/>
              </a:rPr>
              <a:t>messages </a:t>
            </a:r>
            <a:r>
              <a:rPr sz="1800" spc="-5" dirty="0">
                <a:latin typeface="Arial"/>
                <a:cs typeface="Arial"/>
              </a:rPr>
              <a:t>in  over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50.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https://www.skype.com/en/features/skype-translator/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155" y="60833"/>
            <a:ext cx="6965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Case: Baidu Automated Speech Recognition</a:t>
            </a:r>
            <a:r>
              <a:rPr sz="2400" spc="-70" dirty="0"/>
              <a:t> </a:t>
            </a:r>
            <a:r>
              <a:rPr sz="2400" spc="-5" dirty="0"/>
              <a:t>(ASR)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32733" y="756521"/>
            <a:ext cx="7878534" cy="5915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3382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More </a:t>
            </a:r>
            <a:r>
              <a:rPr sz="2800" spc="-5" dirty="0"/>
              <a:t>Fun: MtG</a:t>
            </a:r>
            <a:r>
              <a:rPr sz="2800" spc="-100" dirty="0"/>
              <a:t> </a:t>
            </a:r>
            <a:r>
              <a:rPr sz="2800" dirty="0"/>
              <a:t>cards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13711" y="6420097"/>
            <a:ext cx="8761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http://www.escapistmagazine.com/articles/view/scienceandtech/14276-Magic-The-Gathering-Cards-Made-by-Artificial-Intelligence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1701" y="874750"/>
            <a:ext cx="8442325" cy="4377055"/>
            <a:chOff x="311701" y="874750"/>
            <a:chExt cx="8442325" cy="4377055"/>
          </a:xfrm>
        </p:grpSpPr>
        <p:sp>
          <p:nvSpPr>
            <p:cNvPr id="5" name="object 5"/>
            <p:cNvSpPr/>
            <p:nvPr/>
          </p:nvSpPr>
          <p:spPr>
            <a:xfrm>
              <a:off x="3236595" y="942632"/>
              <a:ext cx="2515819" cy="35087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77994" y="1742744"/>
              <a:ext cx="2515819" cy="35087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37694" y="942644"/>
              <a:ext cx="2515819" cy="35087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1701" y="874750"/>
              <a:ext cx="2515817" cy="35087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2552" y="1599831"/>
              <a:ext cx="2515819" cy="35087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7157" y="6288280"/>
            <a:ext cx="37280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https://en.wikipedia.org/wiki/Activation_function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9675" y="334534"/>
            <a:ext cx="8827717" cy="561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74" y="532002"/>
            <a:ext cx="9119930" cy="2374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6" y="60833"/>
            <a:ext cx="3631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Case: Question</a:t>
            </a:r>
            <a:r>
              <a:rPr sz="2400" spc="-85" dirty="0"/>
              <a:t> </a:t>
            </a:r>
            <a:r>
              <a:rPr sz="2400" spc="-5" dirty="0"/>
              <a:t>Answering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85261" y="6080526"/>
            <a:ext cx="688022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9410" marR="5080" indent="-1617345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Neural Network for Factoid Question Answering over Paragraphs,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https://cs.umd.edu/~miyyer/qblearn/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596" y="3724292"/>
            <a:ext cx="8840982" cy="1996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60833"/>
            <a:ext cx="3360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Case: Dialogue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6" y="987882"/>
            <a:ext cx="32512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Neural Conversational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Model,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Oriol Vinyals, Quoc Le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http://arxiv.org/abs/1506.05869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17933" y="0"/>
            <a:ext cx="324301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429" y="2222745"/>
            <a:ext cx="4127820" cy="337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11734"/>
            <a:ext cx="4271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Visual Question</a:t>
            </a:r>
            <a:r>
              <a:rPr sz="2800" spc="-90" dirty="0"/>
              <a:t> </a:t>
            </a:r>
            <a:r>
              <a:rPr sz="2800" spc="-5" dirty="0"/>
              <a:t>Answering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970474"/>
            <a:ext cx="9143998" cy="4658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44014" y="6400081"/>
            <a:ext cx="5283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https://avisingh599.github.io/deeplearning/visual-qa/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11734"/>
            <a:ext cx="4271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Visual Question</a:t>
            </a:r>
            <a:r>
              <a:rPr sz="2800" spc="-90" dirty="0"/>
              <a:t> </a:t>
            </a:r>
            <a:r>
              <a:rPr sz="2800" spc="-5" dirty="0"/>
              <a:t>Answering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24126" y="1020937"/>
            <a:ext cx="8755069" cy="3458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17687" y="6158701"/>
            <a:ext cx="59048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77950" marR="5080" indent="-136588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Exploring </a:t>
            </a:r>
            <a:r>
              <a:rPr sz="1800" dirty="0">
                <a:latin typeface="Arial"/>
                <a:cs typeface="Arial"/>
              </a:rPr>
              <a:t>Models </a:t>
            </a:r>
            <a:r>
              <a:rPr sz="1800" spc="-5" dirty="0">
                <a:latin typeface="Arial"/>
                <a:cs typeface="Arial"/>
              </a:rPr>
              <a:t>and Data for Image Question Answering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http://arxiv.org/abs/1505.02074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11734"/>
            <a:ext cx="4271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Visual Question</a:t>
            </a:r>
            <a:r>
              <a:rPr sz="2800" spc="-90" dirty="0"/>
              <a:t> </a:t>
            </a:r>
            <a:r>
              <a:rPr sz="2800" spc="-5" dirty="0"/>
              <a:t>Answering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17687" y="6158701"/>
            <a:ext cx="59048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77950" marR="5080" indent="-136588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Exploring </a:t>
            </a:r>
            <a:r>
              <a:rPr sz="1800" dirty="0">
                <a:latin typeface="Arial"/>
                <a:cs typeface="Arial"/>
              </a:rPr>
              <a:t>Models </a:t>
            </a:r>
            <a:r>
              <a:rPr sz="1800" spc="-5" dirty="0">
                <a:latin typeface="Arial"/>
                <a:cs typeface="Arial"/>
              </a:rPr>
              <a:t>and Data for Image Question Answering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http://arxiv.org/abs/1505.02074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964" y="976664"/>
            <a:ext cx="8631196" cy="4465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89966"/>
            <a:ext cx="6340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Место </a:t>
            </a:r>
            <a:r>
              <a:rPr sz="2400" spc="-5" dirty="0"/>
              <a:t>Deep Learning </a:t>
            </a:r>
            <a:r>
              <a:rPr sz="2400" dirty="0"/>
              <a:t>среди </a:t>
            </a:r>
            <a:r>
              <a:rPr sz="2400" spc="-5" dirty="0"/>
              <a:t>других</a:t>
            </a:r>
            <a:r>
              <a:rPr sz="2400" spc="-100" dirty="0"/>
              <a:t> </a:t>
            </a:r>
            <a:r>
              <a:rPr sz="2400" spc="-5" dirty="0"/>
              <a:t>областей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615940" y="849827"/>
            <a:ext cx="5912118" cy="5828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27215"/>
            <a:ext cx="6805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Искусственная нейросеть:</a:t>
            </a:r>
            <a:r>
              <a:rPr sz="2800" spc="-30" dirty="0"/>
              <a:t> </a:t>
            </a:r>
            <a:r>
              <a:rPr sz="2800" spc="-5" dirty="0"/>
              <a:t>терминология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464059" y="1487835"/>
            <a:ext cx="5962171" cy="4308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10705"/>
            <a:ext cx="4402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Использование</a:t>
            </a:r>
            <a:r>
              <a:rPr sz="2800" spc="-80" dirty="0"/>
              <a:t> </a:t>
            </a:r>
            <a:r>
              <a:rPr sz="2800" spc="-5" dirty="0"/>
              <a:t>нейросети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44593" y="905523"/>
            <a:ext cx="8256905" cy="460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marR="349885" indent="-397510">
              <a:lnSpc>
                <a:spcPct val="114399"/>
              </a:lnSpc>
              <a:spcBef>
                <a:spcPts val="100"/>
              </a:spcBef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 вход нейросети для каждого объекта подаётся вектор  признаков</a:t>
            </a:r>
            <a:endParaRPr sz="2200">
              <a:latin typeface="Arial"/>
              <a:cs typeface="Arial"/>
            </a:endParaRPr>
          </a:p>
          <a:p>
            <a:pPr marL="409575" marR="1229360" indent="-397510">
              <a:lnSpc>
                <a:spcPct val="113599"/>
              </a:lnSpc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 выходе нейросети получается результат. Вид  результата определяется архитектурой</a:t>
            </a:r>
            <a:r>
              <a:rPr sz="2200" spc="-4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нейросети</a:t>
            </a:r>
            <a:endParaRPr sz="2200">
              <a:latin typeface="Arial"/>
              <a:cs typeface="Arial"/>
            </a:endParaRPr>
          </a:p>
          <a:p>
            <a:pPr marL="866775" marR="5080" lvl="1" indent="-397510">
              <a:lnSpc>
                <a:spcPct val="113599"/>
              </a:lnSpc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Например,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случае многоклассовой классификации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(n 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классов) выходной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слой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содержит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n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нейронов, каждый  из которых выдаёт “степень принадлежности”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к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данному  классу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(если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активация была</a:t>
            </a:r>
            <a:r>
              <a:rPr sz="2200" spc="-2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сигмоидальной)</a:t>
            </a:r>
            <a:endParaRPr sz="2200">
              <a:latin typeface="Arial"/>
              <a:cs typeface="Arial"/>
            </a:endParaRPr>
          </a:p>
          <a:p>
            <a:pPr marL="866775" marR="247015" lvl="1" indent="-397510">
              <a:lnSpc>
                <a:spcPct val="113599"/>
              </a:lnSpc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Если нужно получить распределение вероятностей  классов, используется функция softmax,  нормализующая все выходные значения,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так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чтобы их  сумма была равна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1.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93070"/>
            <a:ext cx="9144000" cy="3648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6" y="961326"/>
            <a:ext cx="7351395" cy="79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Наличие более одного скрытого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слоя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даёт возможность  строить иерархические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представления.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6" y="192113"/>
            <a:ext cx="33585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Глубокая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нейросеть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68" y="1166031"/>
            <a:ext cx="5435631" cy="454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62600" y="1530591"/>
            <a:ext cx="3428999" cy="3915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6360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Существует многообразие</a:t>
            </a:r>
            <a:r>
              <a:rPr sz="2800" spc="-65" dirty="0"/>
              <a:t> </a:t>
            </a:r>
            <a:r>
              <a:rPr sz="2800" spc="-5" dirty="0"/>
              <a:t>архитектур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2569159" y="6288280"/>
            <a:ext cx="4004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4"/>
              </a:rPr>
              <a:t>http://www.asimovinstitute.org/neural-network-zoo/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85369"/>
            <a:ext cx="6937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Два режима работы нейрона </a:t>
            </a:r>
            <a:r>
              <a:rPr sz="2800" dirty="0"/>
              <a:t>и</a:t>
            </a:r>
            <a:r>
              <a:rPr sz="2800" spc="-90" dirty="0"/>
              <a:t> </a:t>
            </a:r>
            <a:r>
              <a:rPr sz="2800" spc="-5" dirty="0"/>
              <a:t>нейросети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50965" y="1115902"/>
            <a:ext cx="8755974" cy="3443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5229" y="2162987"/>
            <a:ext cx="4191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Механизмы</a:t>
            </a:r>
            <a:r>
              <a:rPr sz="3600" spc="-8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работы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5730" y="2715437"/>
            <a:ext cx="4749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1. Forward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propagation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304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Forward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474" y="1087361"/>
            <a:ext cx="7685493" cy="3436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304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Forward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474" y="1096962"/>
            <a:ext cx="7675193" cy="3431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304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Forward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460" y="1096962"/>
            <a:ext cx="7675218" cy="3303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304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Forward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450" y="1125893"/>
            <a:ext cx="7675218" cy="3203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5725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304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Forward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449" y="1125893"/>
            <a:ext cx="7675219" cy="3203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304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Forward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450" y="1212507"/>
            <a:ext cx="7727694" cy="3196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176961"/>
            <a:ext cx="52787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Forward propagation: matrix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form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6746" y="6288280"/>
            <a:ext cx="682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http://briandolhansky.com/blog/2014/10/30/artificial-neural-networks-matrix-form-part-5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65379" y="73736"/>
            <a:ext cx="2582798" cy="1682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11701" y="2209926"/>
            <a:ext cx="8832850" cy="3009900"/>
            <a:chOff x="311701" y="2209926"/>
            <a:chExt cx="8832850" cy="3009900"/>
          </a:xfrm>
        </p:grpSpPr>
        <p:sp>
          <p:nvSpPr>
            <p:cNvPr id="6" name="object 6"/>
            <p:cNvSpPr/>
            <p:nvPr/>
          </p:nvSpPr>
          <p:spPr>
            <a:xfrm>
              <a:off x="311701" y="2209926"/>
              <a:ext cx="6499642" cy="30093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63626" y="2690329"/>
              <a:ext cx="2380373" cy="24414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4726" y="1029259"/>
            <a:ext cx="5288280" cy="65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В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реальности код векторизуется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и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вычисляется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с 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помощью матричных</a:t>
            </a:r>
            <a:r>
              <a:rPr sz="1800" spc="-1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операций: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Механизмы</a:t>
            </a:r>
            <a:r>
              <a:rPr spc="-80" dirty="0"/>
              <a:t> </a:t>
            </a:r>
            <a:r>
              <a:rPr spc="-5" dirty="0"/>
              <a:t>работы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0417" y="2830550"/>
            <a:ext cx="5079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2. Backward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propagation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4286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Оптимизационная</a:t>
            </a:r>
            <a:r>
              <a:rPr sz="2800" spc="-80" dirty="0">
                <a:solidFill>
                  <a:srgbClr val="424242"/>
                </a:solidFill>
              </a:rPr>
              <a:t> </a:t>
            </a:r>
            <a:r>
              <a:rPr sz="2800" spc="-5" dirty="0">
                <a:solidFill>
                  <a:srgbClr val="424242"/>
                </a:solidFill>
              </a:rPr>
              <a:t>задача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1011389"/>
            <a:ext cx="8271509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8175">
              <a:lnSpc>
                <a:spcPct val="113599"/>
              </a:lnSpc>
              <a:spcBef>
                <a:spcPts val="100"/>
              </a:spcBef>
            </a:pP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Цель обучения: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например, научиться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хорошо 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классифицировать объекты (задача обучения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с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учителем,  классификация) или предсказывать значения переменной  (задача обучения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с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учителем,</a:t>
            </a:r>
            <a:r>
              <a:rPr sz="22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регрессия)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  <a:spcBef>
                <a:spcPts val="1650"/>
              </a:spcBef>
            </a:pP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Задача обучения: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минимизировать некую функцию потерь 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(Loss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function, Cost function, Objective), которая отражает  близость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к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идеалу классификации, регрессии или иной</a:t>
            </a:r>
            <a:r>
              <a:rPr sz="22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задачи.</a:t>
            </a:r>
            <a:endParaRPr sz="2200">
              <a:latin typeface="Arial"/>
              <a:cs typeface="Arial"/>
            </a:endParaRPr>
          </a:p>
          <a:p>
            <a:pPr marL="12700" marR="83185">
              <a:lnSpc>
                <a:spcPct val="113599"/>
              </a:lnSpc>
              <a:spcBef>
                <a:spcPts val="1650"/>
              </a:spcBef>
            </a:pP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С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помощью хитрого выбора функции потерь можно решать  довольно сложные задачи.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В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будущем увидим это на примере  CTC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в seq2seq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или на примере переноса стиля</a:t>
            </a:r>
            <a:r>
              <a:rPr sz="22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изображения.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4678" y="3642542"/>
            <a:ext cx="2073135" cy="676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08878" y="2140156"/>
            <a:ext cx="2897672" cy="676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726" y="1019149"/>
            <a:ext cx="8042275" cy="439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В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зависимости от типа задачи выбирается архитектура нейросети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и в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частности функция потерь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4"/>
              </a:rPr>
              <a:t>http://cs231n.github.io/neural-networks-2/#losses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Примеры для классификации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5"/>
              </a:rPr>
              <a:t>http://cs231n.github.io/linear-classify/#loss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469900" marR="1000125" indent="-367030">
              <a:lnSpc>
                <a:spcPct val="114599"/>
              </a:lnSpc>
              <a:spcBef>
                <a:spcPts val="157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Multi-class SVM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(hinge)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loss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6"/>
              </a:rPr>
              <a:t>http://www.pyimagesearch.com/2016/09/05/multi-class-svm-loss/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95959"/>
              </a:buClr>
              <a:buFont typeface="Arial"/>
              <a:buChar char="●"/>
            </a:pPr>
            <a:endParaRPr sz="24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Multi-class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squared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SVM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(hinge)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endParaRPr sz="2150">
              <a:latin typeface="Arial"/>
              <a:cs typeface="Arial"/>
            </a:endParaRPr>
          </a:p>
          <a:p>
            <a:pPr marL="469900" marR="123189" indent="-367030">
              <a:lnSpc>
                <a:spcPct val="114599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Multi-class cross-entropy (softmax) loss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7"/>
              </a:rPr>
              <a:t>http://www.pyimagesearch.com/2016/09/12/softmax-classifiers-explained/</a:t>
            </a:r>
            <a:endParaRPr sz="1800">
              <a:latin typeface="Arial"/>
              <a:cs typeface="Arial"/>
            </a:endParaRPr>
          </a:p>
          <a:p>
            <a:pPr marL="12700" marR="1085850">
              <a:lnSpc>
                <a:spcPct val="114599"/>
              </a:lnSpc>
              <a:spcBef>
                <a:spcPts val="1575"/>
              </a:spcBef>
            </a:pPr>
            <a:r>
              <a:rPr sz="1800" dirty="0">
                <a:solidFill>
                  <a:srgbClr val="656565"/>
                </a:solidFill>
                <a:latin typeface="Arial"/>
                <a:cs typeface="Arial"/>
              </a:rPr>
              <a:t>К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функции потерь может добавляться регуляризация (L1/L2) для  предотвращения</a:t>
            </a:r>
            <a:r>
              <a:rPr sz="1800" spc="-10" dirty="0">
                <a:solidFill>
                  <a:srgbClr val="65656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56565"/>
                </a:solidFill>
                <a:latin typeface="Arial"/>
                <a:cs typeface="Arial"/>
              </a:rPr>
              <a:t>переобучения.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26574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Функции</a:t>
            </a:r>
            <a:r>
              <a:rPr sz="2800" spc="-85" dirty="0">
                <a:solidFill>
                  <a:srgbClr val="424242"/>
                </a:solidFill>
              </a:rPr>
              <a:t> </a:t>
            </a:r>
            <a:r>
              <a:rPr sz="2800" spc="-5" dirty="0">
                <a:solidFill>
                  <a:srgbClr val="424242"/>
                </a:solidFill>
              </a:rPr>
              <a:t>потерь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485930" y="3206588"/>
            <a:ext cx="3346373" cy="320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3205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Градиентный</a:t>
            </a:r>
            <a:r>
              <a:rPr sz="2800" spc="-70" dirty="0">
                <a:solidFill>
                  <a:srgbClr val="424242"/>
                </a:solidFill>
              </a:rPr>
              <a:t> </a:t>
            </a:r>
            <a:r>
              <a:rPr sz="2800" spc="-5" dirty="0">
                <a:solidFill>
                  <a:srgbClr val="424242"/>
                </a:solidFill>
              </a:rPr>
              <a:t>спуск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1043584"/>
            <a:ext cx="8331834" cy="175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Градиентный спуск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—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это способ оптимизации дифференцируемых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функций.</a:t>
            </a:r>
            <a:endParaRPr sz="1800">
              <a:latin typeface="Arial"/>
              <a:cs typeface="Arial"/>
            </a:endParaRPr>
          </a:p>
          <a:p>
            <a:pPr marL="12700" marR="80010">
              <a:lnSpc>
                <a:spcPct val="114599"/>
              </a:lnSpc>
              <a:spcBef>
                <a:spcPts val="157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Идея: если мы можем определить направление наибольшего роста функции  потерь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(а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это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и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есть градиент этой функции),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то,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двигаясь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в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противоположном направлении, мы уменьшим эту функцию (что приблизит  нас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к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идеалу).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7675" y="2679052"/>
            <a:ext cx="7301204" cy="3956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3205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Градиентный</a:t>
            </a:r>
            <a:r>
              <a:rPr sz="2800" spc="-70" dirty="0">
                <a:solidFill>
                  <a:srgbClr val="424242"/>
                </a:solidFill>
              </a:rPr>
              <a:t> </a:t>
            </a:r>
            <a:r>
              <a:rPr sz="2800" spc="-5" dirty="0">
                <a:solidFill>
                  <a:srgbClr val="424242"/>
                </a:solidFill>
              </a:rPr>
              <a:t>спуск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994943"/>
            <a:ext cx="8304530" cy="465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b="1" spc="-5" dirty="0">
                <a:solidFill>
                  <a:srgbClr val="595959"/>
                </a:solidFill>
                <a:latin typeface="Arial"/>
                <a:cs typeface="Arial"/>
              </a:rPr>
              <a:t>Обычный градиентный спуск (GD или batch gradient descent) 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подразумевает расчёт градиента по полному датасету. Это довольно  дорогая процедура, которая приводит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к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медленной сходимости  алгоритма.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0"/>
              </a:spcBef>
            </a:pP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Есть несколько разновидностей градиентного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спуска:</a:t>
            </a:r>
            <a:endParaRPr sz="2000">
              <a:latin typeface="Arial"/>
              <a:cs typeface="Arial"/>
            </a:endParaRPr>
          </a:p>
          <a:p>
            <a:pPr marL="469900" marR="1014730" indent="-382270">
              <a:lnSpc>
                <a:spcPct val="115599"/>
              </a:lnSpc>
              <a:spcBef>
                <a:spcPts val="15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000" b="1" spc="-5" dirty="0">
                <a:solidFill>
                  <a:srgbClr val="595959"/>
                </a:solidFill>
                <a:latin typeface="Arial"/>
                <a:cs typeface="Arial"/>
              </a:rPr>
              <a:t>Stochastic gradient descent (SGD, стохастический  градиентный спуск)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: обновления происходят на каждом  обучающем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примере.</a:t>
            </a:r>
            <a:endParaRPr sz="2000">
              <a:latin typeface="Arial"/>
              <a:cs typeface="Arial"/>
            </a:endParaRPr>
          </a:p>
          <a:p>
            <a:pPr marL="469900" marR="151130" indent="-382270">
              <a:lnSpc>
                <a:spcPct val="1155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000" b="1" spc="-5" dirty="0">
                <a:solidFill>
                  <a:srgbClr val="595959"/>
                </a:solidFill>
                <a:latin typeface="Arial"/>
                <a:cs typeface="Arial"/>
              </a:rPr>
              <a:t>Mini-batch gradient descent (MB-GD, градиентный спуск </a:t>
            </a:r>
            <a:r>
              <a:rPr sz="2000" b="1" dirty="0">
                <a:solidFill>
                  <a:srgbClr val="595959"/>
                </a:solidFill>
                <a:latin typeface="Arial"/>
                <a:cs typeface="Arial"/>
              </a:rPr>
              <a:t>с  </a:t>
            </a:r>
            <a:r>
              <a:rPr sz="2000" b="1" spc="-5" dirty="0">
                <a:solidFill>
                  <a:srgbClr val="595959"/>
                </a:solidFill>
                <a:latin typeface="Arial"/>
                <a:cs typeface="Arial"/>
              </a:rPr>
              <a:t>мини-батчами)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: обновления происходят по некоторому числу  обучающих примеров. Промежуточный вариант между обычным 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стохастическим градиентным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спуском.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5916" y="6426278"/>
            <a:ext cx="4815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http://sebastianraschka.com/faq/docs/closed-form-vs-gd.html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7202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Общий вид алгоритма градиентного</a:t>
            </a:r>
            <a:r>
              <a:rPr sz="2800" spc="-65" dirty="0">
                <a:solidFill>
                  <a:srgbClr val="424242"/>
                </a:solidFill>
              </a:rPr>
              <a:t> </a:t>
            </a:r>
            <a:r>
              <a:rPr sz="2800" spc="-5" dirty="0">
                <a:solidFill>
                  <a:srgbClr val="424242"/>
                </a:solidFill>
              </a:rPr>
              <a:t>спуска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2" y="872007"/>
            <a:ext cx="7435850" cy="375920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69900" indent="-397510">
              <a:lnSpc>
                <a:spcPct val="100000"/>
              </a:lnSpc>
              <a:spcBef>
                <a:spcPts val="1435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Задаём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параметр </a:t>
            </a:r>
            <a:r>
              <a:rPr sz="2200" i="1" dirty="0">
                <a:solidFill>
                  <a:srgbClr val="595959"/>
                </a:solidFill>
                <a:latin typeface="Arial"/>
                <a:cs typeface="Arial"/>
              </a:rPr>
              <a:t>η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(скорость обучения, learning</a:t>
            </a:r>
            <a:r>
              <a:rPr sz="22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rate)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1335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Инициализируем веса нейросети</a:t>
            </a:r>
            <a:r>
              <a:rPr sz="22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595959"/>
                </a:solidFill>
                <a:latin typeface="Arial"/>
                <a:cs typeface="Arial"/>
              </a:rPr>
              <a:t>W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1335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Повторяем пока не достигнут критерий</a:t>
            </a:r>
            <a:r>
              <a:rPr sz="22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остановки:</a:t>
            </a:r>
            <a:endParaRPr sz="2200">
              <a:latin typeface="Arial"/>
              <a:cs typeface="Arial"/>
            </a:endParaRPr>
          </a:p>
          <a:p>
            <a:pPr marL="927100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926465" algn="l"/>
                <a:tab pos="92710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Получаем мини-батч обучающих примеров</a:t>
            </a:r>
            <a:r>
              <a:rPr sz="22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&lt;X,y&gt;</a:t>
            </a:r>
            <a:endParaRPr sz="2200">
              <a:latin typeface="Arial"/>
              <a:cs typeface="Arial"/>
            </a:endParaRPr>
          </a:p>
          <a:p>
            <a:pPr marL="927100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926465" algn="l"/>
                <a:tab pos="92710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Вычисляем градиент функции потерь</a:t>
            </a:r>
            <a:r>
              <a:rPr sz="2200" spc="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595959"/>
                </a:solidFill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  <a:p>
            <a:pPr marL="927100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926465" algn="l"/>
                <a:tab pos="92710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Корректируем веса </a:t>
            </a:r>
            <a:r>
              <a:rPr sz="2200" i="1" dirty="0">
                <a:solidFill>
                  <a:srgbClr val="595959"/>
                </a:solidFill>
                <a:latin typeface="Arial"/>
                <a:cs typeface="Arial"/>
              </a:rPr>
              <a:t>W = W -</a:t>
            </a:r>
            <a:r>
              <a:rPr sz="2200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595959"/>
                </a:solidFill>
                <a:latin typeface="Arial"/>
                <a:cs typeface="Arial"/>
              </a:rPr>
              <a:t>η*g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Правильный выбор скорости обучения очень</a:t>
            </a:r>
            <a:r>
              <a:rPr sz="22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важен.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0036" y="6426278"/>
            <a:ext cx="4726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http://www.deeplearningbook.org/contents/optimization.html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024" y="1888126"/>
            <a:ext cx="8387270" cy="4436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6" y="58801"/>
            <a:ext cx="3205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  <a:latin typeface="Arial"/>
                <a:cs typeface="Arial"/>
              </a:rPr>
              <a:t>Градиентный</a:t>
            </a:r>
            <a:r>
              <a:rPr sz="2800" spc="-7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424242"/>
                </a:solidFill>
                <a:latin typeface="Arial"/>
                <a:cs typeface="Arial"/>
              </a:rPr>
              <a:t>спуск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6" y="995832"/>
            <a:ext cx="78105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В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случае нейросетей ландшафт функции потерь очень  сложный, поэтому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с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градиентным спуском много</a:t>
            </a:r>
            <a:r>
              <a:rPr sz="22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тонкостей.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0092" y="6426278"/>
            <a:ext cx="5546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http://blog.datumbox.com/tuning-the-learning-rate-in-gradient-descent/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54202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ML /</a:t>
            </a:r>
            <a:r>
              <a:rPr sz="2400" spc="-105" dirty="0"/>
              <a:t> </a:t>
            </a:r>
            <a:r>
              <a:rPr sz="2400" spc="-5" dirty="0"/>
              <a:t>DL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536255" y="149072"/>
            <a:ext cx="6173139" cy="6708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8285" y="1003604"/>
            <a:ext cx="5052605" cy="4068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3205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Градиентный</a:t>
            </a:r>
            <a:r>
              <a:rPr sz="2800" spc="-70" dirty="0">
                <a:solidFill>
                  <a:srgbClr val="424242"/>
                </a:solidFill>
              </a:rPr>
              <a:t> </a:t>
            </a:r>
            <a:r>
              <a:rPr sz="2800" spc="-5" dirty="0">
                <a:solidFill>
                  <a:srgbClr val="424242"/>
                </a:solidFill>
              </a:rPr>
              <a:t>спуск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84726" y="995832"/>
            <a:ext cx="3721100" cy="366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5595">
              <a:lnSpc>
                <a:spcPct val="113599"/>
              </a:lnSpc>
              <a:spcBef>
                <a:spcPts val="100"/>
              </a:spcBef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Реальный пример  уменьшения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со</a:t>
            </a:r>
            <a:r>
              <a:rPr sz="22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временем  функции потерь при  обучении нейросети  градиентным</a:t>
            </a:r>
            <a:r>
              <a:rPr sz="22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спуском.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  <a:spcBef>
                <a:spcPts val="1650"/>
              </a:spcBef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Эпоха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=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один полный цикл  обучения нейросети на всех  примерах обучающей  выборки.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1078" y="6426278"/>
            <a:ext cx="32848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http://cs231n.github.io/neural-networks-3/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3205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Градиентный</a:t>
            </a:r>
            <a:r>
              <a:rPr sz="2800" spc="-70" dirty="0">
                <a:solidFill>
                  <a:srgbClr val="424242"/>
                </a:solidFill>
              </a:rPr>
              <a:t> </a:t>
            </a:r>
            <a:r>
              <a:rPr sz="2800" spc="-5" dirty="0">
                <a:solidFill>
                  <a:srgbClr val="424242"/>
                </a:solidFill>
              </a:rPr>
              <a:t>спуск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995832"/>
            <a:ext cx="3709035" cy="193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Важность правильного  выбора параметра скорости  обучения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(learning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rate)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и 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влияние его на скорость  обучения</a:t>
            </a:r>
            <a:r>
              <a:rPr sz="22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нейросети.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078" y="6426278"/>
            <a:ext cx="32848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http://cs231n.github.io/neural-networks-3/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8136" y="800100"/>
            <a:ext cx="4295774" cy="3943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4445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Алгоритм</a:t>
            </a:r>
            <a:r>
              <a:rPr sz="2800" spc="-85" dirty="0">
                <a:solidFill>
                  <a:srgbClr val="424242"/>
                </a:solidFill>
              </a:rPr>
              <a:t> </a:t>
            </a:r>
            <a:r>
              <a:rPr sz="2800" spc="-5" dirty="0">
                <a:solidFill>
                  <a:srgbClr val="424242"/>
                </a:solidFill>
              </a:rPr>
              <a:t>back-propagation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1018286"/>
            <a:ext cx="8208009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89965">
              <a:lnSpc>
                <a:spcPct val="114599"/>
              </a:lnSpc>
              <a:spcBef>
                <a:spcPts val="100"/>
              </a:spcBef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Алгоритм обратного распространения ошибки  (back-propagation, backprop)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—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это способ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расчёта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градиента ошибки по каждому из весов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в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нейросети,  чтобы затем каждый вес скорректировать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в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соответствии 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с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алгоритмом градиентного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спуска.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826" y="1258938"/>
            <a:ext cx="7826043" cy="3184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173" y="1030639"/>
            <a:ext cx="7907693" cy="3560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163" y="1132226"/>
            <a:ext cx="7907729" cy="3560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173" y="909074"/>
            <a:ext cx="7907718" cy="37894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153" y="909074"/>
            <a:ext cx="7907743" cy="37894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149" y="909062"/>
            <a:ext cx="7907742" cy="3789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9624" y="892767"/>
            <a:ext cx="6781405" cy="397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656" y="3121736"/>
            <a:ext cx="3416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Важные</a:t>
            </a:r>
            <a:r>
              <a:rPr spc="-95" dirty="0"/>
              <a:t> </a:t>
            </a:r>
            <a:r>
              <a:rPr dirty="0"/>
              <a:t>тренды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9625" y="814041"/>
            <a:ext cx="6721764" cy="3999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9625" y="753058"/>
            <a:ext cx="6721751" cy="4137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1701" y="656005"/>
            <a:ext cx="6167098" cy="4180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3708" y="655993"/>
            <a:ext cx="6347346" cy="4123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3561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</a:t>
            </a:r>
            <a:r>
              <a:rPr sz="2800" spc="-85" dirty="0"/>
              <a:t> </a:t>
            </a:r>
            <a:r>
              <a:rPr sz="2800" spc="-5" dirty="0"/>
              <a:t>propagation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941347" y="6288280"/>
            <a:ext cx="526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http://prog3.com/sbdm/blog/han_xiaoyang/article/details/50321873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8778" y="1033744"/>
            <a:ext cx="6701480" cy="3554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6961"/>
            <a:ext cx="5535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Backward propagation: matrix</a:t>
            </a:r>
            <a:r>
              <a:rPr sz="2800" spc="-70" dirty="0"/>
              <a:t> </a:t>
            </a:r>
            <a:r>
              <a:rPr sz="2800" spc="-5" dirty="0"/>
              <a:t>form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156746" y="6288280"/>
            <a:ext cx="6829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http://briandolhansky.com/blog/2014/10/30/artificial-neural-networks-matrix-form-part-5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65379" y="73736"/>
            <a:ext cx="2582798" cy="1682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676" y="3001175"/>
            <a:ext cx="7869400" cy="2415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901" y="836383"/>
            <a:ext cx="2076448" cy="314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7901" y="1270888"/>
            <a:ext cx="2133598" cy="3143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227" y="1745335"/>
            <a:ext cx="2343148" cy="3619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759" y="2299804"/>
            <a:ext cx="2409823" cy="2857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36144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Дифференцирование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979411"/>
            <a:ext cx="8278495" cy="4302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Ещё несколько лет назад программирование нейросети заключалось 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в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ручном задании всех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слоёв,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функций активации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функции потерь,  аналитического расчёта их производных,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а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также проверки  корректности этих производных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с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помощью численного  дифференцирования. Эта процедура была подвержена ошибкам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и 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имела высокий порог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входа.</a:t>
            </a:r>
            <a:endParaRPr sz="2000">
              <a:latin typeface="Arial"/>
              <a:cs typeface="Arial"/>
            </a:endParaRPr>
          </a:p>
          <a:p>
            <a:pPr marL="12700" marR="427355">
              <a:lnSpc>
                <a:spcPct val="115599"/>
              </a:lnSpc>
              <a:spcBef>
                <a:spcPts val="1575"/>
              </a:spcBef>
            </a:pP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В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последние годы необходимости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в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ручном задании производных  нет,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так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как большинство библиотек поддерживают один из двух  вариантов автоматизации этого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процесса: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spcBef>
                <a:spcPts val="1950"/>
              </a:spcBef>
              <a:buChar char="●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Символьное дифференцирование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(Theano)</a:t>
            </a:r>
            <a:endParaRPr sz="200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spcBef>
                <a:spcPts val="375"/>
              </a:spcBef>
              <a:buChar char="●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Автоматическое дифференцирование (Tensorflow,</a:t>
            </a:r>
            <a:r>
              <a:rPr sz="20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Torch)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9771" y="6348511"/>
            <a:ext cx="6504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https://domluna.me/automatic-differentiation-a.k.a-please-save-me-from-backprop/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54279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Вариации </a:t>
            </a:r>
            <a:r>
              <a:rPr sz="2800" dirty="0">
                <a:solidFill>
                  <a:srgbClr val="424242"/>
                </a:solidFill>
              </a:rPr>
              <a:t>и </a:t>
            </a:r>
            <a:r>
              <a:rPr sz="2800" spc="-5" dirty="0">
                <a:solidFill>
                  <a:srgbClr val="424242"/>
                </a:solidFill>
              </a:rPr>
              <a:t>улучшения</a:t>
            </a:r>
            <a:r>
              <a:rPr sz="2800" spc="-80" dirty="0">
                <a:solidFill>
                  <a:srgbClr val="424242"/>
                </a:solidFill>
              </a:rPr>
              <a:t> </a:t>
            </a:r>
            <a:r>
              <a:rPr sz="2800" spc="-5" dirty="0">
                <a:solidFill>
                  <a:srgbClr val="424242"/>
                </a:solidFill>
              </a:rPr>
              <a:t>backprop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1088212"/>
            <a:ext cx="7930515" cy="3618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Существует множество модификаций</a:t>
            </a:r>
            <a:r>
              <a:rPr sz="22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backprop</a:t>
            </a:r>
            <a:endParaRPr sz="2200">
              <a:latin typeface="Arial"/>
              <a:cs typeface="Arial"/>
            </a:endParaRPr>
          </a:p>
          <a:p>
            <a:pPr marL="469265" marR="527685" indent="-397510">
              <a:lnSpc>
                <a:spcPct val="113599"/>
              </a:lnSpc>
              <a:spcBef>
                <a:spcPts val="1650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Изменяемый learning rate (постепенное уменьшение,  уменьшение на порядок каждые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N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эпох,</a:t>
            </a:r>
            <a:r>
              <a:rPr sz="22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…)</a:t>
            </a:r>
            <a:endParaRPr sz="2200">
              <a:latin typeface="Arial"/>
              <a:cs typeface="Arial"/>
            </a:endParaRPr>
          </a:p>
          <a:p>
            <a:pPr marL="469265" marR="490220" indent="-397510">
              <a:lnSpc>
                <a:spcPct val="113599"/>
              </a:lnSpc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Использование момента инерции (momentum update,  Nesterov</a:t>
            </a:r>
            <a:r>
              <a:rPr sz="22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momentum)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360"/>
              </a:spcBef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Адаптивные методы (Adagrad, Adadelta, RMSprop,</a:t>
            </a:r>
            <a:r>
              <a:rPr sz="22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Adam,</a:t>
            </a:r>
            <a:endParaRPr sz="22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360"/>
              </a:spcBef>
            </a:pP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…)</a:t>
            </a:r>
            <a:endParaRPr sz="2200">
              <a:latin typeface="Arial"/>
              <a:cs typeface="Arial"/>
            </a:endParaRPr>
          </a:p>
          <a:p>
            <a:pPr marL="469265" marR="440055" indent="-397510">
              <a:lnSpc>
                <a:spcPct val="113599"/>
              </a:lnSpc>
              <a:buChar char="●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595959"/>
                </a:solidFill>
                <a:latin typeface="Arial"/>
                <a:cs typeface="Arial"/>
              </a:rPr>
              <a:t>Методы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второго порядка (L-BFGS, Conjugate gradient,  Hessian</a:t>
            </a:r>
            <a:r>
              <a:rPr sz="22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Free)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9369" y="6288280"/>
            <a:ext cx="32848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http://cs231n.github.io/neural-networks-3/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9369" y="6395179"/>
            <a:ext cx="32848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http://cs231n.github.io/neural-networks-3/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327" y="2"/>
            <a:ext cx="8175331" cy="6329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9369" y="6395179"/>
            <a:ext cx="32848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http://cs231n.github.io/neural-networks-3/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7947" y="79122"/>
            <a:ext cx="7708517" cy="6250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4105" y="1572133"/>
            <a:ext cx="5793662" cy="266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1675" y="58801"/>
            <a:ext cx="43649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#1. Точность </a:t>
            </a:r>
            <a:r>
              <a:rPr sz="2800" dirty="0"/>
              <a:t>сетей</a:t>
            </a:r>
            <a:r>
              <a:rPr sz="2800" spc="-105" dirty="0"/>
              <a:t> </a:t>
            </a:r>
            <a:r>
              <a:rPr sz="2800" spc="-5" dirty="0"/>
              <a:t>растёт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0" y="1392772"/>
            <a:ext cx="3169062" cy="4126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91648" y="5282946"/>
            <a:ext cx="213931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Blue: Traditional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CV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Purple: Deep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Learning</a:t>
            </a:r>
            <a:endParaRPr sz="1400">
              <a:latin typeface="Arial"/>
              <a:cs typeface="Arial"/>
            </a:endParaRPr>
          </a:p>
          <a:p>
            <a:pPr marL="348615" indent="-336550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latin typeface="Arial"/>
                <a:cs typeface="Arial"/>
              </a:rPr>
              <a:t>Red: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Human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6251" y="2801023"/>
            <a:ext cx="48082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Демонстрация</a:t>
            </a:r>
            <a:r>
              <a:rPr spc="-90" dirty="0"/>
              <a:t> </a:t>
            </a:r>
            <a:r>
              <a:rPr spc="-5" dirty="0"/>
              <a:t>работы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4602"/>
            <a:ext cx="9144000" cy="5167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26321" y="6299850"/>
            <a:ext cx="3288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http://playground.tensorflow.org/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526" y="2247747"/>
            <a:ext cx="7894955" cy="167893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165860" marR="1156335" indent="-1270" algn="ctr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Классические нейросети  прямого</a:t>
            </a:r>
            <a:r>
              <a:rPr spc="-95" dirty="0"/>
              <a:t> </a:t>
            </a:r>
            <a:r>
              <a:rPr spc="-5" dirty="0"/>
              <a:t>распространения</a:t>
            </a: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(Feed-Forward Neural Networks,</a:t>
            </a:r>
            <a:r>
              <a:rPr spc="-90" dirty="0"/>
              <a:t> </a:t>
            </a:r>
            <a:r>
              <a:rPr spc="-5" dirty="0"/>
              <a:t>FNN)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733882"/>
            <a:ext cx="41973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Полносвязная</a:t>
            </a:r>
            <a:r>
              <a:rPr sz="2800" spc="-90" dirty="0"/>
              <a:t> </a:t>
            </a:r>
            <a:r>
              <a:rPr sz="2800" spc="-5" dirty="0"/>
              <a:t>нейросеть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1506156"/>
            <a:ext cx="8851392" cy="3154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52170"/>
            <a:ext cx="4449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Multilayer Perceptron</a:t>
            </a:r>
            <a:r>
              <a:rPr sz="2800" spc="-50" dirty="0"/>
              <a:t> </a:t>
            </a:r>
            <a:r>
              <a:rPr sz="2800" spc="-5" dirty="0"/>
              <a:t>(MLP)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1619478"/>
            <a:ext cx="8291830" cy="290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Классика FNN. Хорошо работают для классификации, но есть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трудности: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Много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параметров</a:t>
            </a:r>
            <a:endParaRPr sz="1800">
              <a:latin typeface="Arial"/>
              <a:cs typeface="Arial"/>
            </a:endParaRPr>
          </a:p>
          <a:p>
            <a:pPr marL="927100" marR="5080" lvl="1" indent="-367030">
              <a:lnSpc>
                <a:spcPct val="114599"/>
              </a:lnSpc>
              <a:buChar char="○"/>
              <a:tabLst>
                <a:tab pos="926465" algn="l"/>
                <a:tab pos="9271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Для сети,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у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которой на входе картинка 100x100,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три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скрытых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слоя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по  100 нейронов каждый,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и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выходом на 10 классов, число параметров  будет примерно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1M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(10000*100 +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100*100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100*100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+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100*10)</a:t>
            </a:r>
            <a:endParaRPr sz="1800">
              <a:latin typeface="Arial"/>
              <a:cs typeface="Arial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Затухающие градиенты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(если слоёв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много)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Как следствие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— трудно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обучать.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8329" y="4528527"/>
            <a:ext cx="4675670" cy="2329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52170"/>
            <a:ext cx="2422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</a:t>
            </a:r>
            <a:r>
              <a:rPr sz="2800" dirty="0"/>
              <a:t>с</a:t>
            </a:r>
            <a:r>
              <a:rPr sz="2800" spc="-95" dirty="0"/>
              <a:t> </a:t>
            </a:r>
            <a:r>
              <a:rPr sz="2800" dirty="0"/>
              <a:t>MLP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147211" y="5950074"/>
            <a:ext cx="684403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4455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Deep learning of the tissue-regulated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splicing code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http://www.psi.toronto.edu/publications/2014/DeepSplicingCode.pdf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" y="1585480"/>
            <a:ext cx="9047970" cy="36383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52170"/>
            <a:ext cx="2422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</a:t>
            </a:r>
            <a:r>
              <a:rPr sz="2800" dirty="0"/>
              <a:t>с</a:t>
            </a:r>
            <a:r>
              <a:rPr sz="2800" spc="-95" dirty="0"/>
              <a:t> </a:t>
            </a:r>
            <a:r>
              <a:rPr sz="2800" dirty="0"/>
              <a:t>MLP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088629" y="5987350"/>
            <a:ext cx="496379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265" marR="5080" indent="-838200">
              <a:lnSpc>
                <a:spcPct val="1145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Massively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Multitask Networks for Drug Discovery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https://arxiv.org/abs/1502.02072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075" y="1737880"/>
            <a:ext cx="4103787" cy="3252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97443" y="1643482"/>
            <a:ext cx="4562455" cy="3626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52170"/>
            <a:ext cx="5608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Вариации FNN: Автоэнкодер</a:t>
            </a:r>
            <a:r>
              <a:rPr sz="2800" spc="-80" dirty="0"/>
              <a:t> </a:t>
            </a:r>
            <a:r>
              <a:rPr sz="2800" spc="-5" dirty="0"/>
              <a:t>(AE)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1560512"/>
            <a:ext cx="5034915" cy="199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90575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Учится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создавать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компактное описание  входных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данных.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Используется для уменьшения размерности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и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получения новых высокоуровневых</a:t>
            </a:r>
            <a:r>
              <a:rPr sz="18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признаков.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Может быть глубоким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(многослойным).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16091" y="288569"/>
            <a:ext cx="3027908" cy="6264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52170"/>
            <a:ext cx="2420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Примеры </a:t>
            </a:r>
            <a:r>
              <a:rPr sz="2800" dirty="0"/>
              <a:t>с</a:t>
            </a:r>
            <a:r>
              <a:rPr sz="2800" spc="-95" dirty="0"/>
              <a:t> </a:t>
            </a:r>
            <a:r>
              <a:rPr sz="2800" spc="-5" dirty="0"/>
              <a:t>AE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881101" y="1286680"/>
            <a:ext cx="7381798" cy="4445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6171" y="5756051"/>
            <a:ext cx="8488045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UNSUPERVISED FEATURE CONSTRUCTION AND KNOWLEDGE EXTRACTION  FROM GENOME-WIDE ASSAYS OF BREAST CANCER WITH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DENOISING</a:t>
            </a:r>
            <a:endParaRPr sz="1800">
              <a:latin typeface="Arial"/>
              <a:cs typeface="Arial"/>
            </a:endParaRPr>
          </a:p>
          <a:p>
            <a:pPr marL="4445" algn="ctr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AUTOENCODERS,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https://www.ncbi.nlm.nih.gov/pmc/articles/PMC4299935/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52170"/>
            <a:ext cx="2420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Примеры </a:t>
            </a:r>
            <a:r>
              <a:rPr sz="2800" dirty="0"/>
              <a:t>с</a:t>
            </a:r>
            <a:r>
              <a:rPr sz="2800" spc="-95" dirty="0"/>
              <a:t> </a:t>
            </a:r>
            <a:r>
              <a:rPr sz="2800" spc="-5" dirty="0"/>
              <a:t>AE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1560512"/>
            <a:ext cx="8367395" cy="4511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3530">
              <a:lnSpc>
                <a:spcPct val="114599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UNSUPERVISED FEATURE CONSTRUCTION AND KNOWLEDGE  EXTRACTION FROM GENOME-WIDE ASSAYS OF BREAST CANCER WITH  DENOISING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AUTOENCODERS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https://www.ncbi.nlm.nih.gov/pmc/articles/PMC4299935/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“We evaluate the performance of DAs by applying them to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large collection of  breast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cancer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gene expression data. Results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show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that DAs successfully construct  features that contain both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clinical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molecular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information. There are features  that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represent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tumor or normal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samples,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estrogen receptor (ER) status, and 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molecular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subtypes. Features constructed by the autoencoder generalize to an  independent dataset collected using </a:t>
            </a:r>
            <a:r>
              <a:rPr sz="1800" i="1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distinct experimental</a:t>
            </a:r>
            <a:r>
              <a:rPr sz="1800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platform.”</a:t>
            </a:r>
            <a:endParaRPr sz="1800">
              <a:latin typeface="Arial"/>
              <a:cs typeface="Arial"/>
            </a:endParaRPr>
          </a:p>
          <a:p>
            <a:pPr marL="12700" marR="314960">
              <a:lnSpc>
                <a:spcPct val="114599"/>
              </a:lnSpc>
              <a:spcBef>
                <a:spcPts val="1570"/>
              </a:spcBef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Learning structure in gene expression data using deep architectures, with  an application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gene clustering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http://biorxiv.org/content/early/2015/11/16/031906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69011"/>
            <a:ext cx="4664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#2. Сложность </a:t>
            </a:r>
            <a:r>
              <a:rPr sz="2800" dirty="0"/>
              <a:t>сетей</a:t>
            </a:r>
            <a:r>
              <a:rPr sz="2800" spc="-105" dirty="0"/>
              <a:t> </a:t>
            </a:r>
            <a:r>
              <a:rPr sz="2800" spc="-5" dirty="0"/>
              <a:t>растёт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1066800" y="990600"/>
            <a:ext cx="6592069" cy="4757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652170"/>
            <a:ext cx="3469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Вариации FNN:</a:t>
            </a:r>
            <a:r>
              <a:rPr sz="2800" spc="-90" dirty="0"/>
              <a:t> </a:t>
            </a:r>
            <a:r>
              <a:rPr sz="2800" spc="-5" dirty="0"/>
              <a:t>RBM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1600517"/>
            <a:ext cx="8134984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Restricted Boltzmann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(RBM)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Неглубокая генеративная модель, которая учится генерировать данные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с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заданными характеристиками. По факту очень похожа на автоэнкодер, но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в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отличие от автоэнкодера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стохастическая.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06028" y="3384425"/>
            <a:ext cx="2321877" cy="3349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652170"/>
            <a:ext cx="3430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Вариации FNN: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DBN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6" y="1560512"/>
            <a:ext cx="808926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Deep Belief Networks (DBN)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—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фактически способ обучения глубоких сетей,  при котором каждый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уровень сети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учится как отдельная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RBM.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4999" y="2619667"/>
            <a:ext cx="5669000" cy="423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7186" y="2472105"/>
            <a:ext cx="4986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Свёрточные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нейросети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7468" y="3481603"/>
            <a:ext cx="5036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Convolutional Neural Networks,</a:t>
            </a:r>
            <a:r>
              <a:rPr sz="24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Arial"/>
                <a:cs typeface="Arial"/>
              </a:rPr>
              <a:t>CNN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51231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Классические задачи для</a:t>
            </a:r>
            <a:r>
              <a:rPr sz="2800" spc="-90" dirty="0"/>
              <a:t> </a:t>
            </a:r>
            <a:r>
              <a:rPr sz="2800" spc="-5" dirty="0"/>
              <a:t>CNN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700288" y="4454982"/>
            <a:ext cx="5739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https://research.facebook.com/blog/learning-to-segment/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724" y="1640967"/>
            <a:ext cx="8938893" cy="184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230962"/>
            <a:ext cx="57873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Свёрточная нейросеть: общий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вид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756664"/>
            <a:ext cx="9144000" cy="3081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726" y="1011618"/>
            <a:ext cx="806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Свёрточная нейросеть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(CNN) —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это Feed-Forward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сеть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специального</a:t>
            </a:r>
            <a:r>
              <a:rPr sz="18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вида: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675" y="769911"/>
            <a:ext cx="22771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Состав</a:t>
            </a:r>
            <a:r>
              <a:rPr sz="3300" spc="-250" dirty="0"/>
              <a:t> </a:t>
            </a:r>
            <a:r>
              <a:rPr sz="3300" spc="-5" dirty="0">
                <a:latin typeface="Carlito"/>
                <a:cs typeface="Carlito"/>
              </a:rPr>
              <a:t>CNN</a:t>
            </a:r>
            <a:endParaRPr sz="33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6904" y="1875916"/>
            <a:ext cx="7399020" cy="2919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45" indent="-322580">
              <a:lnSpc>
                <a:spcPts val="2395"/>
              </a:lnSpc>
              <a:spcBef>
                <a:spcPts val="100"/>
              </a:spcBef>
              <a:buFont typeface="Arial"/>
              <a:buChar char="•"/>
              <a:tabLst>
                <a:tab pos="334010" algn="l"/>
                <a:tab pos="335280" algn="l"/>
              </a:tabLst>
            </a:pPr>
            <a:r>
              <a:rPr sz="2100" b="1" spc="-5" dirty="0">
                <a:solidFill>
                  <a:srgbClr val="454548"/>
                </a:solidFill>
                <a:latin typeface="Arial"/>
                <a:cs typeface="Arial"/>
              </a:rPr>
              <a:t>Свёрточные</a:t>
            </a:r>
            <a:r>
              <a:rPr sz="2100" b="1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454548"/>
                </a:solidFill>
                <a:latin typeface="Arial"/>
                <a:cs typeface="Arial"/>
              </a:rPr>
              <a:t>слои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: 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каждая</a:t>
            </a:r>
            <a:r>
              <a:rPr sz="2100" spc="-1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плоскость</a:t>
            </a:r>
            <a:r>
              <a:rPr sz="2100" spc="-1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100" spc="-11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свёрточном</a:t>
            </a:r>
            <a:r>
              <a:rPr sz="2100" spc="-11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454548"/>
                </a:solidFill>
                <a:latin typeface="Arial"/>
                <a:cs typeface="Arial"/>
              </a:rPr>
              <a:t>слое</a:t>
            </a:r>
            <a:endParaRPr sz="2100">
              <a:latin typeface="Arial"/>
              <a:cs typeface="Arial"/>
            </a:endParaRPr>
          </a:p>
          <a:p>
            <a:pPr marL="334645" marR="569595" indent="-635">
              <a:lnSpc>
                <a:spcPts val="2250"/>
              </a:lnSpc>
              <a:spcBef>
                <a:spcPts val="175"/>
              </a:spcBef>
            </a:pPr>
            <a:r>
              <a:rPr sz="2100" dirty="0">
                <a:solidFill>
                  <a:srgbClr val="454548"/>
                </a:solidFill>
                <a:latin typeface="Carlito"/>
                <a:cs typeface="Carlito"/>
              </a:rPr>
              <a:t>— 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это один</a:t>
            </a:r>
            <a:r>
              <a:rPr sz="2100" spc="-44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нейрон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, 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реализующий операцию свёртки  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(convolution) </a:t>
            </a:r>
            <a:r>
              <a:rPr sz="21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являющийся матричным фильтром  небольшого размера 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(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например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,</a:t>
            </a:r>
            <a:r>
              <a:rPr sz="2100" spc="-210" dirty="0">
                <a:solidFill>
                  <a:srgbClr val="454548"/>
                </a:solidFill>
                <a:latin typeface="Carlito"/>
                <a:cs typeface="Carlito"/>
              </a:rPr>
              <a:t> 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5x5).</a:t>
            </a:r>
            <a:endParaRPr sz="2100">
              <a:latin typeface="Carlito"/>
              <a:cs typeface="Carlito"/>
            </a:endParaRPr>
          </a:p>
          <a:p>
            <a:pPr marL="334645" indent="-322580">
              <a:lnSpc>
                <a:spcPts val="2385"/>
              </a:lnSpc>
              <a:spcBef>
                <a:spcPts val="1950"/>
              </a:spcBef>
              <a:buFont typeface="Arial"/>
              <a:buChar char="•"/>
              <a:tabLst>
                <a:tab pos="334010" algn="l"/>
                <a:tab pos="335280" algn="l"/>
              </a:tabLst>
            </a:pPr>
            <a:r>
              <a:rPr sz="2100" b="1" spc="-5" dirty="0">
                <a:solidFill>
                  <a:srgbClr val="454548"/>
                </a:solidFill>
                <a:latin typeface="Arial"/>
                <a:cs typeface="Arial"/>
              </a:rPr>
              <a:t>Слои субдискретизации 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(subsampling, spatial</a:t>
            </a:r>
            <a:r>
              <a:rPr sz="2100" spc="-229" dirty="0">
                <a:solidFill>
                  <a:srgbClr val="454548"/>
                </a:solidFill>
                <a:latin typeface="Carlito"/>
                <a:cs typeface="Carlito"/>
              </a:rPr>
              <a:t> 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pooling):</a:t>
            </a:r>
            <a:endParaRPr sz="2100">
              <a:latin typeface="Carlito"/>
              <a:cs typeface="Carlito"/>
            </a:endParaRPr>
          </a:p>
          <a:p>
            <a:pPr marL="334645">
              <a:lnSpc>
                <a:spcPts val="2385"/>
              </a:lnSpc>
            </a:pP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уменьшают размер изображения 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(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например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, </a:t>
            </a:r>
            <a:r>
              <a:rPr sz="21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100" spc="-43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454548"/>
                </a:solidFill>
                <a:latin typeface="Carlito"/>
                <a:cs typeface="Carlito"/>
              </a:rPr>
              <a:t>2 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раза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).</a:t>
            </a:r>
            <a:endParaRPr sz="2100">
              <a:latin typeface="Carlito"/>
              <a:cs typeface="Carlito"/>
            </a:endParaRPr>
          </a:p>
          <a:p>
            <a:pPr marL="334645" indent="-322580">
              <a:lnSpc>
                <a:spcPts val="2385"/>
              </a:lnSpc>
              <a:spcBef>
                <a:spcPts val="1980"/>
              </a:spcBef>
              <a:buFont typeface="Arial"/>
              <a:buChar char="•"/>
              <a:tabLst>
                <a:tab pos="334010" algn="l"/>
                <a:tab pos="335280" algn="l"/>
              </a:tabLst>
            </a:pPr>
            <a:r>
              <a:rPr sz="2100" b="1" spc="-5" dirty="0">
                <a:solidFill>
                  <a:srgbClr val="454548"/>
                </a:solidFill>
                <a:latin typeface="Arial"/>
                <a:cs typeface="Arial"/>
              </a:rPr>
              <a:t>Полносвязные слои 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(MLP) 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на выходе</a:t>
            </a:r>
            <a:r>
              <a:rPr sz="2100" spc="-41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модели</a:t>
            </a:r>
            <a:endParaRPr sz="2100">
              <a:latin typeface="Arial"/>
              <a:cs typeface="Arial"/>
            </a:endParaRPr>
          </a:p>
          <a:p>
            <a:pPr marL="334645">
              <a:lnSpc>
                <a:spcPts val="2385"/>
              </a:lnSpc>
            </a:pP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(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используются для</a:t>
            </a:r>
            <a:r>
              <a:rPr sz="2100" spc="-2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454548"/>
                </a:solidFill>
                <a:latin typeface="Arial"/>
                <a:cs typeface="Arial"/>
              </a:rPr>
              <a:t>классификации</a:t>
            </a:r>
            <a:r>
              <a:rPr sz="2100" spc="-5" dirty="0">
                <a:solidFill>
                  <a:srgbClr val="454548"/>
                </a:solidFill>
                <a:latin typeface="Carlito"/>
                <a:cs typeface="Carlito"/>
              </a:rPr>
              <a:t>).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86526" y="102864"/>
            <a:ext cx="4680325" cy="1587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65424" y="6503511"/>
            <a:ext cx="28327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http://www.gimpbible.com/files/convolution-matrix/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0353" y="0"/>
            <a:ext cx="8903345" cy="6505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5417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Визуализация операции</a:t>
            </a:r>
            <a:r>
              <a:rPr sz="2800" spc="-60" dirty="0"/>
              <a:t> </a:t>
            </a:r>
            <a:r>
              <a:rPr sz="2800" spc="-5" dirty="0"/>
              <a:t>свёртки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02884" y="2223554"/>
            <a:ext cx="8100413" cy="2196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7505" y="5361851"/>
            <a:ext cx="851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95959"/>
                </a:solidFill>
                <a:latin typeface="Arial"/>
                <a:cs typeface="Arial"/>
              </a:rPr>
              <a:t>input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40454" y="5333250"/>
            <a:ext cx="1063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95959"/>
                </a:solidFill>
                <a:latin typeface="Arial"/>
                <a:cs typeface="Arial"/>
              </a:rPr>
              <a:t>kernel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0504" y="5333250"/>
            <a:ext cx="1084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95959"/>
                </a:solidFill>
                <a:latin typeface="Arial"/>
                <a:cs typeface="Arial"/>
              </a:rPr>
              <a:t>output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9770" y="6344810"/>
            <a:ext cx="3283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http://intellabs.github.io/RiverTrail/tutorial/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726" y="969073"/>
            <a:ext cx="7585075" cy="65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Знакомые по фотошопу фильтры blur, emboss,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sharpen и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другие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—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это  именно матричные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фильтры.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5417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Визуализация операции</a:t>
            </a:r>
            <a:r>
              <a:rPr sz="2800" spc="-60" dirty="0"/>
              <a:t> </a:t>
            </a:r>
            <a:r>
              <a:rPr sz="2800" spc="-5" dirty="0"/>
              <a:t>свёртки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939770" y="6344810"/>
            <a:ext cx="3283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http://intellabs.github.io/RiverTrail/tutorial/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6029" y="1089812"/>
            <a:ext cx="5767866" cy="3460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58801"/>
            <a:ext cx="5501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Свёртка работает над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объёмами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6" y="1116584"/>
            <a:ext cx="3766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В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реальности фильтр</a:t>
            </a:r>
            <a:r>
              <a:rPr sz="18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трёхмерный.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3206" y="1726169"/>
            <a:ext cx="7945923" cy="5039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69011"/>
            <a:ext cx="4664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#2. Сложность </a:t>
            </a:r>
            <a:r>
              <a:rPr sz="2800" dirty="0"/>
              <a:t>сетей</a:t>
            </a:r>
            <a:r>
              <a:rPr sz="2800" spc="-105" dirty="0"/>
              <a:t> </a:t>
            </a:r>
            <a:r>
              <a:rPr sz="2800" spc="-5" dirty="0"/>
              <a:t>растёт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0" y="1778368"/>
            <a:ext cx="9144000" cy="2107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70810" y="4971275"/>
            <a:ext cx="466598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11454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Реальная нейросеть: GoogLeNet </a:t>
            </a:r>
            <a:r>
              <a:rPr sz="1800" dirty="0">
                <a:latin typeface="Arial"/>
                <a:cs typeface="Arial"/>
              </a:rPr>
              <a:t>(2014) 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http://cs.unc.edu/~wliu/papers/GoogLeNet.pdf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58801"/>
            <a:ext cx="5078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Свёртка работает </a:t>
            </a:r>
            <a:r>
              <a:rPr sz="2800" dirty="0">
                <a:latin typeface="Arial"/>
                <a:cs typeface="Arial"/>
              </a:rPr>
              <a:t>с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объёмами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6" y="1116584"/>
            <a:ext cx="678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Несколько фильтров (образующих один слой)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создают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“объём”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951" y="1758301"/>
            <a:ext cx="7506081" cy="5039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6111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CNN: Свёрточный </a:t>
            </a:r>
            <a:r>
              <a:rPr sz="2800" dirty="0"/>
              <a:t>слой (5</a:t>
            </a:r>
            <a:r>
              <a:rPr sz="2800" spc="-105" dirty="0"/>
              <a:t> </a:t>
            </a:r>
            <a:r>
              <a:rPr sz="2800" spc="-5" dirty="0"/>
              <a:t>нейронов)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4969878"/>
            <a:ext cx="7764145" cy="16141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10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Веса нейронов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—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это коэффициенты ядра свёртки. Каждая “обучаемая”  свёртка выделяет одинаковые локальные признаки во всех частях  изображения.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2374900">
              <a:lnSpc>
                <a:spcPct val="100000"/>
              </a:lnSpc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http://cs231n.github.io/convolutional-networks/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8683" y="738174"/>
            <a:ext cx="5626633" cy="3892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6244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Операция pooling </a:t>
            </a:r>
            <a:r>
              <a:rPr sz="2800" dirty="0"/>
              <a:t>(max </a:t>
            </a:r>
            <a:r>
              <a:rPr sz="2800" spc="-5" dirty="0"/>
              <a:t>pool, avg</a:t>
            </a:r>
            <a:r>
              <a:rPr sz="2800" spc="-95" dirty="0"/>
              <a:t> </a:t>
            </a:r>
            <a:r>
              <a:rPr sz="2800" spc="-5" dirty="0"/>
              <a:t>pool)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074735" y="6344810"/>
            <a:ext cx="5014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http://vaaaaaanquish.hatenablog.com/entry/2015/01/26/060622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9775" y="902680"/>
            <a:ext cx="6158073" cy="4635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5666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CNN: Pooling </a:t>
            </a:r>
            <a:r>
              <a:rPr sz="2800" dirty="0"/>
              <a:t>слой</a:t>
            </a:r>
            <a:r>
              <a:rPr sz="2800" spc="-100" dirty="0"/>
              <a:t> </a:t>
            </a:r>
            <a:r>
              <a:rPr sz="2800" dirty="0"/>
              <a:t>(downsampling)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746933" y="6344810"/>
            <a:ext cx="3670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http://cs231n.github.io/convolutional-networks/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6962" y="820503"/>
            <a:ext cx="6896942" cy="5391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8561"/>
            <a:ext cx="3613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сети:</a:t>
            </a:r>
            <a:r>
              <a:rPr sz="2800" spc="-65" dirty="0"/>
              <a:t> </a:t>
            </a:r>
            <a:r>
              <a:rPr sz="2800" spc="-5" dirty="0"/>
              <a:t>LeNet-5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539390" y="6344810"/>
            <a:ext cx="40849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http://yann.lecun.com/exdb/publis/pdf/lecun-01a.pdf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337" y="1314450"/>
            <a:ext cx="8305799" cy="3124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63169"/>
            <a:ext cx="5614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Пример: объявление </a:t>
            </a:r>
            <a:r>
              <a:rPr sz="2800" dirty="0"/>
              <a:t>сети</a:t>
            </a:r>
            <a:r>
              <a:rPr sz="2800" spc="-90" dirty="0"/>
              <a:t> </a:t>
            </a:r>
            <a:r>
              <a:rPr sz="2800" spc="-5" dirty="0"/>
              <a:t>(Keras)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6" y="792911"/>
            <a:ext cx="7277100" cy="566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454548"/>
                </a:solidFill>
                <a:latin typeface="Arial"/>
                <a:cs typeface="Arial"/>
              </a:rPr>
              <a:t>model </a:t>
            </a:r>
            <a:r>
              <a:rPr sz="1600" spc="-55" dirty="0">
                <a:solidFill>
                  <a:srgbClr val="454548"/>
                </a:solidFill>
                <a:latin typeface="Arial"/>
                <a:cs typeface="Arial"/>
              </a:rPr>
              <a:t>=</a:t>
            </a:r>
            <a:r>
              <a:rPr sz="1600" spc="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600" spc="155" dirty="0">
                <a:solidFill>
                  <a:srgbClr val="454548"/>
                </a:solidFill>
                <a:latin typeface="Arial"/>
                <a:cs typeface="Arial"/>
              </a:rPr>
              <a:t>Sequential()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50">
              <a:latin typeface="Arial"/>
              <a:cs typeface="Arial"/>
            </a:endParaRPr>
          </a:p>
          <a:p>
            <a:pPr marL="235585" marR="1343660" indent="-223520">
              <a:lnSpc>
                <a:spcPct val="113300"/>
              </a:lnSpc>
            </a:pPr>
            <a:r>
              <a:rPr sz="1600" spc="85" dirty="0">
                <a:solidFill>
                  <a:srgbClr val="454548"/>
                </a:solidFill>
                <a:latin typeface="Arial"/>
                <a:cs typeface="Arial"/>
              </a:rPr>
              <a:t>model.add(Convolution2D(20, </a:t>
            </a:r>
            <a:r>
              <a:rPr sz="1600" spc="210" dirty="0">
                <a:solidFill>
                  <a:srgbClr val="454548"/>
                </a:solidFill>
                <a:latin typeface="Arial"/>
                <a:cs typeface="Arial"/>
              </a:rPr>
              <a:t>5, 5, </a:t>
            </a:r>
            <a:r>
              <a:rPr sz="1600" spc="35" dirty="0">
                <a:solidFill>
                  <a:srgbClr val="454548"/>
                </a:solidFill>
                <a:latin typeface="Arial"/>
                <a:cs typeface="Arial"/>
              </a:rPr>
              <a:t>border_mode="same",  </a:t>
            </a:r>
            <a:r>
              <a:rPr sz="1600" spc="100" dirty="0">
                <a:solidFill>
                  <a:srgbClr val="454548"/>
                </a:solidFill>
                <a:latin typeface="Arial"/>
                <a:cs typeface="Arial"/>
              </a:rPr>
              <a:t>input_shape=(depth, </a:t>
            </a:r>
            <a:r>
              <a:rPr sz="1600" spc="185" dirty="0">
                <a:solidFill>
                  <a:srgbClr val="454548"/>
                </a:solidFill>
                <a:latin typeface="Arial"/>
                <a:cs typeface="Arial"/>
              </a:rPr>
              <a:t>height,</a:t>
            </a:r>
            <a:r>
              <a:rPr sz="1600" spc="2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600" spc="204" dirty="0">
                <a:solidFill>
                  <a:srgbClr val="454548"/>
                </a:solidFill>
                <a:latin typeface="Arial"/>
                <a:cs typeface="Arial"/>
              </a:rPr>
              <a:t>width)))</a:t>
            </a:r>
            <a:endParaRPr sz="1600">
              <a:latin typeface="Arial"/>
              <a:cs typeface="Arial"/>
            </a:endParaRPr>
          </a:p>
          <a:p>
            <a:pPr marL="12700" marR="897255">
              <a:lnSpc>
                <a:spcPct val="113300"/>
              </a:lnSpc>
            </a:pPr>
            <a:r>
              <a:rPr sz="1600" spc="170" dirty="0">
                <a:solidFill>
                  <a:srgbClr val="454548"/>
                </a:solidFill>
                <a:latin typeface="Arial"/>
                <a:cs typeface="Arial"/>
              </a:rPr>
              <a:t>model.add(Activation("relu"))  </a:t>
            </a:r>
            <a:r>
              <a:rPr sz="1600" spc="80" dirty="0">
                <a:solidFill>
                  <a:srgbClr val="454548"/>
                </a:solidFill>
                <a:latin typeface="Arial"/>
                <a:cs typeface="Arial"/>
              </a:rPr>
              <a:t>model.add(MaxPooling2D(pool_size=(2, </a:t>
            </a:r>
            <a:r>
              <a:rPr sz="1600" spc="250" dirty="0">
                <a:solidFill>
                  <a:srgbClr val="454548"/>
                </a:solidFill>
                <a:latin typeface="Arial"/>
                <a:cs typeface="Arial"/>
              </a:rPr>
              <a:t>2), </a:t>
            </a:r>
            <a:r>
              <a:rPr sz="1600" spc="190" dirty="0">
                <a:solidFill>
                  <a:srgbClr val="454548"/>
                </a:solidFill>
                <a:latin typeface="Arial"/>
                <a:cs typeface="Arial"/>
              </a:rPr>
              <a:t>strides=(2,</a:t>
            </a:r>
            <a:r>
              <a:rPr sz="1600" spc="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600" spc="250" dirty="0">
                <a:solidFill>
                  <a:srgbClr val="454548"/>
                </a:solidFill>
                <a:latin typeface="Arial"/>
                <a:cs typeface="Arial"/>
              </a:rPr>
              <a:t>2)))</a:t>
            </a:r>
            <a:endParaRPr sz="1600">
              <a:latin typeface="Arial"/>
              <a:cs typeface="Arial"/>
            </a:endParaRPr>
          </a:p>
          <a:p>
            <a:pPr marL="12700" marR="897255">
              <a:lnSpc>
                <a:spcPct val="113300"/>
              </a:lnSpc>
            </a:pPr>
            <a:r>
              <a:rPr sz="1600" spc="85" dirty="0">
                <a:solidFill>
                  <a:srgbClr val="454548"/>
                </a:solidFill>
                <a:latin typeface="Arial"/>
                <a:cs typeface="Arial"/>
              </a:rPr>
              <a:t>model.add(Convolution2D(50, </a:t>
            </a:r>
            <a:r>
              <a:rPr sz="1600" spc="210" dirty="0">
                <a:solidFill>
                  <a:srgbClr val="454548"/>
                </a:solidFill>
                <a:latin typeface="Arial"/>
                <a:cs typeface="Arial"/>
              </a:rPr>
              <a:t>5, 5, </a:t>
            </a:r>
            <a:r>
              <a:rPr sz="1600" spc="45" dirty="0">
                <a:solidFill>
                  <a:srgbClr val="454548"/>
                </a:solidFill>
                <a:latin typeface="Arial"/>
                <a:cs typeface="Arial"/>
              </a:rPr>
              <a:t>border_mode="same"))  </a:t>
            </a:r>
            <a:r>
              <a:rPr sz="1600" spc="170" dirty="0">
                <a:solidFill>
                  <a:srgbClr val="454548"/>
                </a:solidFill>
                <a:latin typeface="Arial"/>
                <a:cs typeface="Arial"/>
              </a:rPr>
              <a:t>model.add(Activation("relu"))  </a:t>
            </a:r>
            <a:r>
              <a:rPr sz="1600" spc="80" dirty="0">
                <a:solidFill>
                  <a:srgbClr val="454548"/>
                </a:solidFill>
                <a:latin typeface="Arial"/>
                <a:cs typeface="Arial"/>
              </a:rPr>
              <a:t>model.add(MaxPooling2D(pool_size=(2, </a:t>
            </a:r>
            <a:r>
              <a:rPr sz="1600" spc="250" dirty="0">
                <a:solidFill>
                  <a:srgbClr val="454548"/>
                </a:solidFill>
                <a:latin typeface="Arial"/>
                <a:cs typeface="Arial"/>
              </a:rPr>
              <a:t>2), </a:t>
            </a:r>
            <a:r>
              <a:rPr sz="1600" spc="190" dirty="0">
                <a:solidFill>
                  <a:srgbClr val="454548"/>
                </a:solidFill>
                <a:latin typeface="Arial"/>
                <a:cs typeface="Arial"/>
              </a:rPr>
              <a:t>strides=(2, </a:t>
            </a:r>
            <a:r>
              <a:rPr sz="1600" spc="250" dirty="0">
                <a:solidFill>
                  <a:srgbClr val="454548"/>
                </a:solidFill>
                <a:latin typeface="Arial"/>
                <a:cs typeface="Arial"/>
              </a:rPr>
              <a:t>2)))  </a:t>
            </a:r>
            <a:r>
              <a:rPr sz="1600" spc="150" dirty="0">
                <a:solidFill>
                  <a:srgbClr val="454548"/>
                </a:solidFill>
                <a:latin typeface="Arial"/>
                <a:cs typeface="Arial"/>
              </a:rPr>
              <a:t>model.add(Flatten())</a:t>
            </a:r>
            <a:endParaRPr sz="1600">
              <a:latin typeface="Arial"/>
              <a:cs typeface="Arial"/>
            </a:endParaRPr>
          </a:p>
          <a:p>
            <a:pPr marL="12700" marR="3686175">
              <a:lnSpc>
                <a:spcPct val="113300"/>
              </a:lnSpc>
            </a:pPr>
            <a:r>
              <a:rPr sz="1600" spc="70" dirty="0">
                <a:solidFill>
                  <a:srgbClr val="454548"/>
                </a:solidFill>
                <a:latin typeface="Arial"/>
                <a:cs typeface="Arial"/>
              </a:rPr>
              <a:t>model.add(Dense(500))  </a:t>
            </a:r>
            <a:r>
              <a:rPr sz="1600" spc="170" dirty="0">
                <a:solidFill>
                  <a:srgbClr val="454548"/>
                </a:solidFill>
                <a:latin typeface="Arial"/>
                <a:cs typeface="Arial"/>
              </a:rPr>
              <a:t>model.add(Activation("relu"))  </a:t>
            </a:r>
            <a:r>
              <a:rPr sz="1600" spc="90" dirty="0">
                <a:solidFill>
                  <a:srgbClr val="454548"/>
                </a:solidFill>
                <a:latin typeface="Arial"/>
                <a:cs typeface="Arial"/>
              </a:rPr>
              <a:t>model.add(Dense(classes))  </a:t>
            </a:r>
            <a:r>
              <a:rPr sz="1600" spc="145" dirty="0">
                <a:solidFill>
                  <a:srgbClr val="454548"/>
                </a:solidFill>
                <a:latin typeface="Arial"/>
                <a:cs typeface="Arial"/>
              </a:rPr>
              <a:t>model.add(Activation("softmax"))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Arial"/>
              <a:cs typeface="Arial"/>
            </a:endParaRPr>
          </a:p>
          <a:p>
            <a:pPr marL="469900" marR="105410" indent="-457200">
              <a:lnSpc>
                <a:spcPct val="113300"/>
              </a:lnSpc>
            </a:pPr>
            <a:r>
              <a:rPr sz="1600" spc="130" dirty="0">
                <a:solidFill>
                  <a:srgbClr val="454548"/>
                </a:solidFill>
                <a:latin typeface="Arial"/>
                <a:cs typeface="Arial"/>
              </a:rPr>
              <a:t>model.compile(loss=keras.losses.categorical_crossentropy,  </a:t>
            </a:r>
            <a:r>
              <a:rPr sz="1600" spc="155" dirty="0">
                <a:solidFill>
                  <a:srgbClr val="454548"/>
                </a:solidFill>
                <a:latin typeface="Arial"/>
                <a:cs typeface="Arial"/>
              </a:rPr>
              <a:t>optimizer=keras.optimizers.Adadelta(),</a:t>
            </a:r>
            <a:r>
              <a:rPr sz="1600" spc="409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600" spc="180" dirty="0">
                <a:solidFill>
                  <a:srgbClr val="454548"/>
                </a:solidFill>
                <a:latin typeface="Arial"/>
                <a:cs typeface="Arial"/>
              </a:rPr>
              <a:t>metrics=['accuracy'])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469900" marR="5080" indent="-457200">
              <a:lnSpc>
                <a:spcPct val="113300"/>
              </a:lnSpc>
            </a:pPr>
            <a:r>
              <a:rPr sz="1600" spc="215" dirty="0">
                <a:solidFill>
                  <a:srgbClr val="454548"/>
                </a:solidFill>
                <a:latin typeface="Arial"/>
                <a:cs typeface="Arial"/>
              </a:rPr>
              <a:t>model.fit(x_train, y_train, </a:t>
            </a:r>
            <a:r>
              <a:rPr sz="1600" spc="114" dirty="0">
                <a:solidFill>
                  <a:srgbClr val="454548"/>
                </a:solidFill>
                <a:latin typeface="Arial"/>
                <a:cs typeface="Arial"/>
              </a:rPr>
              <a:t>batch_size=batch_size, </a:t>
            </a:r>
            <a:r>
              <a:rPr sz="1600" spc="35" dirty="0">
                <a:solidFill>
                  <a:srgbClr val="454548"/>
                </a:solidFill>
                <a:latin typeface="Arial"/>
                <a:cs typeface="Arial"/>
              </a:rPr>
              <a:t>epochs=epochs,  </a:t>
            </a:r>
            <a:r>
              <a:rPr sz="1600" spc="75" dirty="0">
                <a:solidFill>
                  <a:srgbClr val="454548"/>
                </a:solidFill>
                <a:latin typeface="Arial"/>
                <a:cs typeface="Arial"/>
              </a:rPr>
              <a:t>verbose=1, </a:t>
            </a:r>
            <a:r>
              <a:rPr sz="1600" spc="165" dirty="0">
                <a:solidFill>
                  <a:srgbClr val="454548"/>
                </a:solidFill>
                <a:latin typeface="Arial"/>
                <a:cs typeface="Arial"/>
              </a:rPr>
              <a:t>validation_data=(x_test,</a:t>
            </a:r>
            <a:r>
              <a:rPr sz="1600" spc="2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600" spc="204" dirty="0">
                <a:solidFill>
                  <a:srgbClr val="454548"/>
                </a:solidFill>
                <a:latin typeface="Arial"/>
                <a:cs typeface="Arial"/>
              </a:rPr>
              <a:t>y_test))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spc="90" dirty="0">
                <a:solidFill>
                  <a:srgbClr val="454548"/>
                </a:solidFill>
                <a:latin typeface="Arial"/>
                <a:cs typeface="Arial"/>
              </a:rPr>
              <a:t>score </a:t>
            </a:r>
            <a:r>
              <a:rPr sz="1600" spc="-55" dirty="0">
                <a:solidFill>
                  <a:srgbClr val="454548"/>
                </a:solidFill>
                <a:latin typeface="Arial"/>
                <a:cs typeface="Arial"/>
              </a:rPr>
              <a:t>= </a:t>
            </a:r>
            <a:r>
              <a:rPr sz="1600" spc="140" dirty="0">
                <a:solidFill>
                  <a:srgbClr val="454548"/>
                </a:solidFill>
                <a:latin typeface="Arial"/>
                <a:cs typeface="Arial"/>
              </a:rPr>
              <a:t>model.evaluate(x_test, </a:t>
            </a:r>
            <a:r>
              <a:rPr sz="1600" spc="200" dirty="0">
                <a:solidFill>
                  <a:srgbClr val="454548"/>
                </a:solidFill>
                <a:latin typeface="Arial"/>
                <a:cs typeface="Arial"/>
              </a:rPr>
              <a:t>y_test,</a:t>
            </a:r>
            <a:r>
              <a:rPr sz="1600" spc="3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454548"/>
                </a:solidFill>
                <a:latin typeface="Arial"/>
                <a:cs typeface="Arial"/>
              </a:rPr>
              <a:t>verbose=0)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93070"/>
            <a:ext cx="9144000" cy="3648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6" y="969073"/>
            <a:ext cx="8009255" cy="65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Свёрточные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слои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учат иерархические признаки для изображений,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а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spatial  pooling даёт некоторую инвариантность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к</a:t>
            </a:r>
            <a:r>
              <a:rPr sz="1800" spc="-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перемещениям.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6" y="192113"/>
            <a:ext cx="3807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Свёрточная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нейросеть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875" y="220281"/>
            <a:ext cx="72796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У</a:t>
            </a:r>
            <a:r>
              <a:rPr sz="3300" spc="-190" dirty="0"/>
              <a:t> </a:t>
            </a:r>
            <a:r>
              <a:rPr sz="3300" spc="-5" dirty="0">
                <a:latin typeface="Carlito"/>
                <a:cs typeface="Carlito"/>
              </a:rPr>
              <a:t>CNN</a:t>
            </a:r>
            <a:r>
              <a:rPr sz="3300" spc="-10" dirty="0">
                <a:latin typeface="Carlito"/>
                <a:cs typeface="Carlito"/>
              </a:rPr>
              <a:t> </a:t>
            </a:r>
            <a:r>
              <a:rPr sz="3300" spc="-5" dirty="0"/>
              <a:t>меньше</a:t>
            </a:r>
            <a:r>
              <a:rPr sz="3300" spc="-175" dirty="0"/>
              <a:t> </a:t>
            </a:r>
            <a:r>
              <a:rPr sz="3300" spc="-5" dirty="0"/>
              <a:t>параметров</a:t>
            </a:r>
            <a:r>
              <a:rPr sz="3300" spc="-5" dirty="0">
                <a:latin typeface="Carlito"/>
                <a:cs typeface="Carlito"/>
              </a:rPr>
              <a:t>,</a:t>
            </a:r>
            <a:r>
              <a:rPr sz="3300" spc="-10" dirty="0">
                <a:latin typeface="Carlito"/>
                <a:cs typeface="Carlito"/>
              </a:rPr>
              <a:t> </a:t>
            </a:r>
            <a:r>
              <a:rPr sz="3300" spc="-5" dirty="0"/>
              <a:t>чем</a:t>
            </a:r>
            <a:r>
              <a:rPr sz="3300" spc="-180" dirty="0"/>
              <a:t> </a:t>
            </a:r>
            <a:r>
              <a:rPr sz="3300" dirty="0"/>
              <a:t>у</a:t>
            </a:r>
            <a:r>
              <a:rPr sz="3300" spc="-185" dirty="0"/>
              <a:t> </a:t>
            </a:r>
            <a:r>
              <a:rPr sz="3300" spc="-5" dirty="0">
                <a:latin typeface="Carlito"/>
                <a:cs typeface="Carlito"/>
              </a:rPr>
              <a:t>FNN</a:t>
            </a:r>
            <a:endParaRPr sz="33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244" y="1777504"/>
            <a:ext cx="3056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indent="-309245">
              <a:lnSpc>
                <a:spcPct val="100000"/>
              </a:lnSpc>
              <a:spcBef>
                <a:spcPts val="100"/>
              </a:spcBef>
              <a:buChar char="•"/>
              <a:tabLst>
                <a:tab pos="320675" algn="l"/>
                <a:tab pos="321945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вход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ч</a:t>
            </a:r>
            <a:r>
              <a:rPr sz="1800" dirty="0">
                <a:solidFill>
                  <a:srgbClr val="454548"/>
                </a:solidFill>
                <a:latin typeface="Carlito"/>
                <a:cs typeface="Carlito"/>
              </a:rPr>
              <a:t>/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б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картинка</a:t>
            </a:r>
            <a:r>
              <a:rPr sz="1800" spc="-3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Carlito"/>
                <a:cs typeface="Carlito"/>
              </a:rPr>
              <a:t>100x100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241" y="2275344"/>
            <a:ext cx="3514725" cy="7950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21310" marR="5080" indent="-309245">
              <a:lnSpc>
                <a:spcPts val="1950"/>
              </a:lnSpc>
              <a:spcBef>
                <a:spcPts val="340"/>
              </a:spcBef>
              <a:buChar char="•"/>
              <a:tabLst>
                <a:tab pos="320675" algn="l"/>
                <a:tab pos="321945" algn="l"/>
              </a:tabLst>
            </a:pP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три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свёрточных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слоя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по </a:t>
            </a:r>
            <a:r>
              <a:rPr sz="1800" spc="-5" dirty="0">
                <a:solidFill>
                  <a:srgbClr val="454548"/>
                </a:solidFill>
                <a:latin typeface="Carlito"/>
                <a:cs typeface="Carlito"/>
              </a:rPr>
              <a:t>100 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плоскостей каждый </a:t>
            </a:r>
            <a:r>
              <a:rPr sz="1800" spc="-5" dirty="0">
                <a:solidFill>
                  <a:srgbClr val="454548"/>
                </a:solidFill>
                <a:latin typeface="Carlito"/>
                <a:cs typeface="Carlito"/>
              </a:rPr>
              <a:t>(conv 5x5</a:t>
            </a:r>
            <a:r>
              <a:rPr sz="1800" spc="-240" dirty="0">
                <a:solidFill>
                  <a:srgbClr val="454548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и  </a:t>
            </a:r>
            <a:r>
              <a:rPr sz="1800" spc="-5" dirty="0">
                <a:solidFill>
                  <a:srgbClr val="454548"/>
                </a:solidFill>
                <a:latin typeface="Carlito"/>
                <a:cs typeface="Carlito"/>
              </a:rPr>
              <a:t>subsampling</a:t>
            </a:r>
            <a:r>
              <a:rPr sz="1800" spc="-10" dirty="0">
                <a:solidFill>
                  <a:srgbClr val="454548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Carlito"/>
                <a:cs typeface="Carlito"/>
              </a:rPr>
              <a:t>2)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241" y="3761244"/>
            <a:ext cx="3447415" cy="1042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indent="-309245">
              <a:lnSpc>
                <a:spcPts val="2055"/>
              </a:lnSpc>
              <a:spcBef>
                <a:spcPts val="100"/>
              </a:spcBef>
              <a:buChar char="•"/>
              <a:tabLst>
                <a:tab pos="320675" algn="l"/>
                <a:tab pos="321945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выход</a:t>
            </a:r>
            <a:r>
              <a:rPr sz="1800" spc="-5" dirty="0">
                <a:solidFill>
                  <a:srgbClr val="454548"/>
                </a:solidFill>
                <a:latin typeface="Carlito"/>
                <a:cs typeface="Carlito"/>
              </a:rPr>
              <a:t>: 10</a:t>
            </a:r>
            <a:r>
              <a:rPr sz="1800" spc="-10" dirty="0">
                <a:solidFill>
                  <a:srgbClr val="454548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классов</a:t>
            </a:r>
            <a:endParaRPr sz="1800">
              <a:latin typeface="Arial"/>
              <a:cs typeface="Arial"/>
            </a:endParaRPr>
          </a:p>
          <a:p>
            <a:pPr marL="321310" indent="-309245">
              <a:lnSpc>
                <a:spcPts val="1950"/>
              </a:lnSpc>
              <a:buChar char="•"/>
              <a:tabLst>
                <a:tab pos="320675" algn="l"/>
                <a:tab pos="321945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число параметров</a:t>
            </a:r>
            <a:r>
              <a:rPr sz="1800" spc="-22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примерно</a:t>
            </a:r>
            <a:endParaRPr sz="1800">
              <a:latin typeface="Arial"/>
              <a:cs typeface="Arial"/>
            </a:endParaRPr>
          </a:p>
          <a:p>
            <a:pPr marL="321310">
              <a:lnSpc>
                <a:spcPts val="1950"/>
              </a:lnSpc>
            </a:pPr>
            <a:r>
              <a:rPr sz="1800" spc="-5" dirty="0">
                <a:solidFill>
                  <a:srgbClr val="454548"/>
                </a:solidFill>
                <a:latin typeface="Carlito"/>
                <a:cs typeface="Carlito"/>
              </a:rPr>
              <a:t>6</a:t>
            </a:r>
            <a:r>
              <a:rPr sz="1800" b="1" spc="-5" dirty="0">
                <a:solidFill>
                  <a:srgbClr val="454548"/>
                </a:solidFill>
                <a:latin typeface="Carlito"/>
                <a:cs typeface="Carlito"/>
              </a:rPr>
              <a:t>50K </a:t>
            </a:r>
            <a:r>
              <a:rPr sz="1800" spc="-5" dirty="0">
                <a:solidFill>
                  <a:srgbClr val="454548"/>
                </a:solidFill>
                <a:latin typeface="Carlito"/>
                <a:cs typeface="Carlito"/>
              </a:rPr>
              <a:t>(5*5*1*100 </a:t>
            </a:r>
            <a:r>
              <a:rPr sz="1800" dirty="0">
                <a:solidFill>
                  <a:srgbClr val="454548"/>
                </a:solidFill>
                <a:latin typeface="Carlito"/>
                <a:cs typeface="Carlito"/>
              </a:rPr>
              <a:t>+</a:t>
            </a:r>
            <a:r>
              <a:rPr sz="1800" spc="-80" dirty="0">
                <a:solidFill>
                  <a:srgbClr val="454548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Carlito"/>
                <a:cs typeface="Carlito"/>
              </a:rPr>
              <a:t>5*5*100*100</a:t>
            </a:r>
            <a:endParaRPr sz="1800">
              <a:latin typeface="Carlito"/>
              <a:cs typeface="Carlito"/>
            </a:endParaRPr>
          </a:p>
          <a:p>
            <a:pPr marL="321310">
              <a:lnSpc>
                <a:spcPts val="2055"/>
              </a:lnSpc>
            </a:pPr>
            <a:r>
              <a:rPr sz="1800" dirty="0">
                <a:solidFill>
                  <a:srgbClr val="454548"/>
                </a:solidFill>
                <a:latin typeface="Carlito"/>
                <a:cs typeface="Carlito"/>
              </a:rPr>
              <a:t>+ </a:t>
            </a:r>
            <a:r>
              <a:rPr sz="1800" spc="-5" dirty="0">
                <a:solidFill>
                  <a:srgbClr val="454548"/>
                </a:solidFill>
                <a:latin typeface="Carlito"/>
                <a:cs typeface="Carlito"/>
              </a:rPr>
              <a:t>5*5*100*100 </a:t>
            </a:r>
            <a:r>
              <a:rPr sz="1800" dirty="0">
                <a:solidFill>
                  <a:srgbClr val="454548"/>
                </a:solidFill>
                <a:latin typeface="Carlito"/>
                <a:cs typeface="Carlito"/>
              </a:rPr>
              <a:t>+</a:t>
            </a:r>
            <a:r>
              <a:rPr sz="1800" spc="-100" dirty="0">
                <a:solidFill>
                  <a:srgbClr val="454548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Carlito"/>
                <a:cs typeface="Carlito"/>
              </a:rPr>
              <a:t>12*12*100*10)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0476" y="1042657"/>
            <a:ext cx="4440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21454" algn="l"/>
              </a:tabLst>
            </a:pPr>
            <a:r>
              <a:rPr sz="1800" b="1" spc="-5" dirty="0">
                <a:solidFill>
                  <a:srgbClr val="454548"/>
                </a:solidFill>
                <a:latin typeface="Carlito"/>
                <a:cs typeface="Carlito"/>
              </a:rPr>
              <a:t>CN</a:t>
            </a:r>
            <a:r>
              <a:rPr sz="1800" b="1" dirty="0">
                <a:solidFill>
                  <a:srgbClr val="454548"/>
                </a:solidFill>
                <a:latin typeface="Carlito"/>
                <a:cs typeface="Carlito"/>
              </a:rPr>
              <a:t>N	</a:t>
            </a:r>
            <a:r>
              <a:rPr sz="2700" b="1" spc="-7" baseline="3086" dirty="0">
                <a:solidFill>
                  <a:srgbClr val="454548"/>
                </a:solidFill>
                <a:latin typeface="Carlito"/>
                <a:cs typeface="Carlito"/>
              </a:rPr>
              <a:t>FN</a:t>
            </a:r>
            <a:r>
              <a:rPr sz="2700" b="1" baseline="3086" dirty="0">
                <a:solidFill>
                  <a:srgbClr val="454548"/>
                </a:solidFill>
                <a:latin typeface="Carlito"/>
                <a:cs typeface="Carlito"/>
              </a:rPr>
              <a:t>N</a:t>
            </a:r>
            <a:endParaRPr sz="2700" baseline="3086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9545" y="1741944"/>
            <a:ext cx="3118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indent="-309245">
              <a:lnSpc>
                <a:spcPct val="100000"/>
              </a:lnSpc>
              <a:spcBef>
                <a:spcPts val="100"/>
              </a:spcBef>
              <a:buChar char="•"/>
              <a:tabLst>
                <a:tab pos="320675" algn="l"/>
                <a:tab pos="321945" algn="l"/>
              </a:tabLst>
            </a:pPr>
            <a:r>
              <a:rPr sz="1800" spc="-5" dirty="0">
                <a:latin typeface="Arial"/>
                <a:cs typeface="Arial"/>
              </a:rPr>
              <a:t>вход</a:t>
            </a:r>
            <a:r>
              <a:rPr sz="1800" spc="-5" dirty="0">
                <a:latin typeface="Carlito"/>
                <a:cs typeface="Carlito"/>
              </a:rPr>
              <a:t>: </a:t>
            </a:r>
            <a:r>
              <a:rPr sz="1800" dirty="0">
                <a:latin typeface="Arial"/>
                <a:cs typeface="Arial"/>
              </a:rPr>
              <a:t>ч</a:t>
            </a:r>
            <a:r>
              <a:rPr sz="1800" dirty="0">
                <a:latin typeface="Carlito"/>
                <a:cs typeface="Carlito"/>
              </a:rPr>
              <a:t>/</a:t>
            </a:r>
            <a:r>
              <a:rPr sz="1800" dirty="0">
                <a:latin typeface="Arial"/>
                <a:cs typeface="Arial"/>
              </a:rPr>
              <a:t>б </a:t>
            </a:r>
            <a:r>
              <a:rPr sz="1800" spc="-5" dirty="0">
                <a:latin typeface="Arial"/>
                <a:cs typeface="Arial"/>
              </a:rPr>
              <a:t>картинка</a:t>
            </a:r>
            <a:r>
              <a:rPr sz="1800" spc="-250" dirty="0">
                <a:latin typeface="Arial"/>
                <a:cs typeface="Arial"/>
              </a:rPr>
              <a:t> </a:t>
            </a:r>
            <a:r>
              <a:rPr sz="1800" spc="-5" dirty="0">
                <a:latin typeface="Carlito"/>
                <a:cs typeface="Carlito"/>
              </a:rPr>
              <a:t>100x100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49547" y="2240419"/>
            <a:ext cx="2886075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indent="-309245">
              <a:lnSpc>
                <a:spcPts val="2055"/>
              </a:lnSpc>
              <a:spcBef>
                <a:spcPts val="100"/>
              </a:spcBef>
              <a:buChar char="•"/>
              <a:tabLst>
                <a:tab pos="320675" algn="l"/>
                <a:tab pos="321945" algn="l"/>
              </a:tabLst>
            </a:pPr>
            <a:r>
              <a:rPr sz="1800" dirty="0">
                <a:latin typeface="Arial"/>
                <a:cs typeface="Arial"/>
              </a:rPr>
              <a:t>три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скрытых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слоя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по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Carlito"/>
                <a:cs typeface="Carlito"/>
              </a:rPr>
              <a:t>100</a:t>
            </a:r>
            <a:endParaRPr sz="1800">
              <a:latin typeface="Carlito"/>
              <a:cs typeface="Carlito"/>
            </a:endParaRPr>
          </a:p>
          <a:p>
            <a:pPr marL="321310">
              <a:lnSpc>
                <a:spcPts val="2055"/>
              </a:lnSpc>
            </a:pPr>
            <a:r>
              <a:rPr sz="1800" spc="-5" dirty="0">
                <a:latin typeface="Arial"/>
                <a:cs typeface="Arial"/>
              </a:rPr>
              <a:t>нейронов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каждый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9548" y="3726319"/>
            <a:ext cx="3493135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indent="-309245">
              <a:lnSpc>
                <a:spcPts val="2055"/>
              </a:lnSpc>
              <a:spcBef>
                <a:spcPts val="100"/>
              </a:spcBef>
              <a:buChar char="•"/>
              <a:tabLst>
                <a:tab pos="320675" algn="l"/>
                <a:tab pos="321945" algn="l"/>
              </a:tabLst>
            </a:pPr>
            <a:r>
              <a:rPr sz="1800" spc="-5" dirty="0">
                <a:latin typeface="Arial"/>
                <a:cs typeface="Arial"/>
              </a:rPr>
              <a:t>выход</a:t>
            </a:r>
            <a:r>
              <a:rPr sz="1800" spc="-5" dirty="0">
                <a:latin typeface="Carlito"/>
                <a:cs typeface="Carlito"/>
              </a:rPr>
              <a:t>: 10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spc="-5" dirty="0">
                <a:latin typeface="Arial"/>
                <a:cs typeface="Arial"/>
              </a:rPr>
              <a:t>классов</a:t>
            </a:r>
            <a:endParaRPr sz="1800">
              <a:latin typeface="Arial"/>
              <a:cs typeface="Arial"/>
            </a:endParaRPr>
          </a:p>
          <a:p>
            <a:pPr marL="321310" indent="-309245">
              <a:lnSpc>
                <a:spcPts val="1950"/>
              </a:lnSpc>
              <a:buChar char="•"/>
              <a:tabLst>
                <a:tab pos="320675" algn="l"/>
                <a:tab pos="321945" algn="l"/>
              </a:tabLst>
            </a:pPr>
            <a:r>
              <a:rPr sz="1800" spc="-5" dirty="0">
                <a:latin typeface="Arial"/>
                <a:cs typeface="Arial"/>
              </a:rPr>
              <a:t>число параметров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примерно</a:t>
            </a:r>
            <a:endParaRPr sz="1800">
              <a:latin typeface="Arial"/>
              <a:cs typeface="Arial"/>
            </a:endParaRPr>
          </a:p>
          <a:p>
            <a:pPr marL="321310">
              <a:lnSpc>
                <a:spcPts val="1950"/>
              </a:lnSpc>
            </a:pPr>
            <a:r>
              <a:rPr sz="1800" b="1" spc="-5" dirty="0">
                <a:latin typeface="Carlito"/>
                <a:cs typeface="Carlito"/>
              </a:rPr>
              <a:t>1M</a:t>
            </a:r>
            <a:endParaRPr sz="1800">
              <a:latin typeface="Carlito"/>
              <a:cs typeface="Carlito"/>
            </a:endParaRPr>
          </a:p>
          <a:p>
            <a:pPr marL="321310">
              <a:lnSpc>
                <a:spcPts val="1950"/>
              </a:lnSpc>
            </a:pPr>
            <a:r>
              <a:rPr sz="1800" spc="-5" dirty="0">
                <a:latin typeface="Carlito"/>
                <a:cs typeface="Carlito"/>
              </a:rPr>
              <a:t>(10000*100 </a:t>
            </a:r>
            <a:r>
              <a:rPr sz="1800" dirty="0">
                <a:latin typeface="Carlito"/>
                <a:cs typeface="Carlito"/>
              </a:rPr>
              <a:t>+ </a:t>
            </a:r>
            <a:r>
              <a:rPr sz="1800" spc="-5" dirty="0">
                <a:latin typeface="Carlito"/>
                <a:cs typeface="Carlito"/>
              </a:rPr>
              <a:t>100*100 </a:t>
            </a:r>
            <a:r>
              <a:rPr sz="1800" dirty="0">
                <a:latin typeface="Carlito"/>
                <a:cs typeface="Carlito"/>
              </a:rPr>
              <a:t>+</a:t>
            </a:r>
            <a:r>
              <a:rPr sz="1800" spc="-9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100*100</a:t>
            </a:r>
            <a:endParaRPr sz="1800">
              <a:latin typeface="Carlito"/>
              <a:cs typeface="Carlito"/>
            </a:endParaRPr>
          </a:p>
          <a:p>
            <a:pPr marL="321310">
              <a:lnSpc>
                <a:spcPts val="2055"/>
              </a:lnSpc>
            </a:pPr>
            <a:r>
              <a:rPr sz="1800" dirty="0">
                <a:latin typeface="Carlito"/>
                <a:cs typeface="Carlito"/>
              </a:rPr>
              <a:t>+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100*10)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192113"/>
            <a:ext cx="4531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Современные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архитектуры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6" y="969073"/>
            <a:ext cx="8276590" cy="65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Inception, ResNet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другие современные архитектуры содержат специальные  блоки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слоёв.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6345" y="2291764"/>
            <a:ext cx="3159248" cy="2838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49404" y="1613204"/>
            <a:ext cx="3914131" cy="39092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8612"/>
            <a:ext cx="5887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</a:t>
            </a:r>
            <a:r>
              <a:rPr sz="2800" dirty="0"/>
              <a:t>с </a:t>
            </a:r>
            <a:r>
              <a:rPr sz="2800" spc="-5" dirty="0"/>
              <a:t>обработкой</a:t>
            </a:r>
            <a:r>
              <a:rPr sz="2800" spc="-95" dirty="0"/>
              <a:t> </a:t>
            </a:r>
            <a:r>
              <a:rPr sz="2800" spc="-5" dirty="0"/>
              <a:t>изображений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482813" y="6344810"/>
            <a:ext cx="61969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89050" marR="5080" indent="-127635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Mitosis detection in breast </a:t>
            </a:r>
            <a:r>
              <a:rPr sz="1400" dirty="0">
                <a:solidFill>
                  <a:srgbClr val="656565"/>
                </a:solidFill>
                <a:latin typeface="Arial"/>
                <a:cs typeface="Arial"/>
              </a:rPr>
              <a:t>cancer </a:t>
            </a: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histology images with deep neural networks.  </a:t>
            </a: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http://people.idsia.ch/~juergen/miccai2013.pdf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3425" y="686715"/>
            <a:ext cx="6795909" cy="5484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4664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#2. Сложность </a:t>
            </a:r>
            <a:r>
              <a:rPr sz="2800" dirty="0"/>
              <a:t>сетей</a:t>
            </a:r>
            <a:r>
              <a:rPr sz="2800" spc="-105" dirty="0"/>
              <a:t> </a:t>
            </a:r>
            <a:r>
              <a:rPr sz="2800" spc="-5" dirty="0"/>
              <a:t>растёт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707534" y="715986"/>
            <a:ext cx="7721657" cy="5426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66594" y="6335647"/>
            <a:ext cx="4163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https://culurciello.github.io/tech/2016/06/04/nets.html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8612"/>
            <a:ext cx="5887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</a:t>
            </a:r>
            <a:r>
              <a:rPr sz="2800" dirty="0"/>
              <a:t>с </a:t>
            </a:r>
            <a:r>
              <a:rPr sz="2800" spc="-5" dirty="0"/>
              <a:t>обработкой</a:t>
            </a:r>
            <a:r>
              <a:rPr sz="2800" spc="-95" dirty="0"/>
              <a:t> </a:t>
            </a:r>
            <a:r>
              <a:rPr sz="2800" spc="-5" dirty="0"/>
              <a:t>изображений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650885" y="6344810"/>
            <a:ext cx="58623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5255" marR="5080" indent="-12318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Dermatologist-level classification of </a:t>
            </a:r>
            <a:r>
              <a:rPr sz="1400" dirty="0">
                <a:solidFill>
                  <a:srgbClr val="656565"/>
                </a:solidFill>
                <a:latin typeface="Arial"/>
                <a:cs typeface="Arial"/>
              </a:rPr>
              <a:t>skin cancer </a:t>
            </a: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with deep neural networks  </a:t>
            </a: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http://www.nature.com/nature/journal/v542/n7639/full/nature21056.html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53325"/>
            <a:ext cx="9115514" cy="2288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5284" y="3519589"/>
            <a:ext cx="8275320" cy="21247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Figure </a:t>
            </a:r>
            <a:r>
              <a:rPr sz="1400" dirty="0">
                <a:latin typeface="Arial"/>
                <a:cs typeface="Arial"/>
              </a:rPr>
              <a:t>1 | </a:t>
            </a:r>
            <a:r>
              <a:rPr sz="1400" spc="-5" dirty="0">
                <a:latin typeface="Arial"/>
                <a:cs typeface="Arial"/>
              </a:rPr>
              <a:t>Deep CNN layout. Our classification technique is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deep CNN. Data flow is from left to right: an  image of </a:t>
            </a:r>
            <a:r>
              <a:rPr sz="1400" dirty="0">
                <a:latin typeface="Arial"/>
                <a:cs typeface="Arial"/>
              </a:rPr>
              <a:t>a skin </a:t>
            </a:r>
            <a:r>
              <a:rPr sz="1400" spc="-5" dirty="0">
                <a:latin typeface="Arial"/>
                <a:cs typeface="Arial"/>
              </a:rPr>
              <a:t>lesion (for example, </a:t>
            </a:r>
            <a:r>
              <a:rPr sz="1400" dirty="0">
                <a:latin typeface="Arial"/>
                <a:cs typeface="Arial"/>
              </a:rPr>
              <a:t>melanoma) </a:t>
            </a:r>
            <a:r>
              <a:rPr sz="1400" spc="-5" dirty="0">
                <a:latin typeface="Arial"/>
                <a:cs typeface="Arial"/>
              </a:rPr>
              <a:t>is sequentially warped into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probability distribution over  </a:t>
            </a:r>
            <a:r>
              <a:rPr sz="1400" dirty="0">
                <a:latin typeface="Arial"/>
                <a:cs typeface="Arial"/>
              </a:rPr>
              <a:t>clinical classes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skin </a:t>
            </a:r>
            <a:r>
              <a:rPr sz="1400" spc="-5" dirty="0">
                <a:latin typeface="Arial"/>
                <a:cs typeface="Arial"/>
              </a:rPr>
              <a:t>disease using Google Inception </a:t>
            </a:r>
            <a:r>
              <a:rPr sz="1400" dirty="0">
                <a:latin typeface="Arial"/>
                <a:cs typeface="Arial"/>
              </a:rPr>
              <a:t>v3 </a:t>
            </a:r>
            <a:r>
              <a:rPr sz="1400" spc="-5" dirty="0">
                <a:latin typeface="Arial"/>
                <a:cs typeface="Arial"/>
              </a:rPr>
              <a:t>CNN architecture pretrained on the ImageNet  dataset (1.28 </a:t>
            </a:r>
            <a:r>
              <a:rPr sz="1400" dirty="0">
                <a:latin typeface="Arial"/>
                <a:cs typeface="Arial"/>
              </a:rPr>
              <a:t>million </a:t>
            </a:r>
            <a:r>
              <a:rPr sz="1400" spc="-5" dirty="0">
                <a:latin typeface="Arial"/>
                <a:cs typeface="Arial"/>
              </a:rPr>
              <a:t>images over 1,000 generic object </a:t>
            </a:r>
            <a:r>
              <a:rPr sz="1400" dirty="0">
                <a:latin typeface="Arial"/>
                <a:cs typeface="Arial"/>
              </a:rPr>
              <a:t>classes) </a:t>
            </a:r>
            <a:r>
              <a:rPr sz="1400" spc="-5" dirty="0">
                <a:latin typeface="Arial"/>
                <a:cs typeface="Arial"/>
              </a:rPr>
              <a:t>and fine-tuned on our own dataset of  129,450 </a:t>
            </a:r>
            <a:r>
              <a:rPr sz="1400" dirty="0">
                <a:latin typeface="Arial"/>
                <a:cs typeface="Arial"/>
              </a:rPr>
              <a:t>skin </a:t>
            </a:r>
            <a:r>
              <a:rPr sz="1400" spc="-5" dirty="0">
                <a:latin typeface="Arial"/>
                <a:cs typeface="Arial"/>
              </a:rPr>
              <a:t>lesions </a:t>
            </a:r>
            <a:r>
              <a:rPr sz="1400" dirty="0">
                <a:latin typeface="Arial"/>
                <a:cs typeface="Arial"/>
              </a:rPr>
              <a:t>comprising </a:t>
            </a:r>
            <a:r>
              <a:rPr sz="1400" spc="-5" dirty="0">
                <a:latin typeface="Arial"/>
                <a:cs typeface="Arial"/>
              </a:rPr>
              <a:t>2,032 different diseases. The 757 training </a:t>
            </a:r>
            <a:r>
              <a:rPr sz="1400" dirty="0">
                <a:latin typeface="Arial"/>
                <a:cs typeface="Arial"/>
              </a:rPr>
              <a:t>classes </a:t>
            </a:r>
            <a:r>
              <a:rPr sz="1400" spc="-5" dirty="0">
                <a:latin typeface="Arial"/>
                <a:cs typeface="Arial"/>
              </a:rPr>
              <a:t>are defined using </a:t>
            </a:r>
            <a:r>
              <a:rPr sz="1400" dirty="0">
                <a:latin typeface="Arial"/>
                <a:cs typeface="Arial"/>
              </a:rPr>
              <a:t>a  </a:t>
            </a:r>
            <a:r>
              <a:rPr sz="1400" spc="-5" dirty="0">
                <a:latin typeface="Arial"/>
                <a:cs typeface="Arial"/>
              </a:rPr>
              <a:t>novel taxonomy of </a:t>
            </a:r>
            <a:r>
              <a:rPr sz="1400" dirty="0">
                <a:latin typeface="Arial"/>
                <a:cs typeface="Arial"/>
              </a:rPr>
              <a:t>skin </a:t>
            </a:r>
            <a:r>
              <a:rPr sz="1400" spc="-5" dirty="0">
                <a:latin typeface="Arial"/>
                <a:cs typeface="Arial"/>
              </a:rPr>
              <a:t>disease and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partitioning algorithm that </a:t>
            </a:r>
            <a:r>
              <a:rPr sz="1400" dirty="0">
                <a:latin typeface="Arial"/>
                <a:cs typeface="Arial"/>
              </a:rPr>
              <a:t>maps </a:t>
            </a:r>
            <a:r>
              <a:rPr sz="1400" spc="-5" dirty="0">
                <a:latin typeface="Arial"/>
                <a:cs typeface="Arial"/>
              </a:rPr>
              <a:t>diseases into training </a:t>
            </a:r>
            <a:r>
              <a:rPr sz="1400" dirty="0">
                <a:latin typeface="Arial"/>
                <a:cs typeface="Arial"/>
              </a:rPr>
              <a:t>classes </a:t>
            </a:r>
            <a:r>
              <a:rPr sz="1400" spc="-5" dirty="0">
                <a:latin typeface="Arial"/>
                <a:cs typeface="Arial"/>
              </a:rPr>
              <a:t>(for  example, acrolentiginous </a:t>
            </a:r>
            <a:r>
              <a:rPr sz="1400" dirty="0">
                <a:latin typeface="Arial"/>
                <a:cs typeface="Arial"/>
              </a:rPr>
              <a:t>melanoma, </a:t>
            </a:r>
            <a:r>
              <a:rPr sz="1400" spc="-5" dirty="0">
                <a:latin typeface="Arial"/>
                <a:cs typeface="Arial"/>
              </a:rPr>
              <a:t>amelanotic </a:t>
            </a:r>
            <a:r>
              <a:rPr sz="1400" dirty="0">
                <a:latin typeface="Arial"/>
                <a:cs typeface="Arial"/>
              </a:rPr>
              <a:t>melanoma, </a:t>
            </a:r>
            <a:r>
              <a:rPr sz="1400" spc="-5" dirty="0">
                <a:latin typeface="Arial"/>
                <a:cs typeface="Arial"/>
              </a:rPr>
              <a:t>lentigo </a:t>
            </a:r>
            <a:r>
              <a:rPr sz="1400" dirty="0">
                <a:latin typeface="Arial"/>
                <a:cs typeface="Arial"/>
              </a:rPr>
              <a:t>melanoma). </a:t>
            </a:r>
            <a:r>
              <a:rPr sz="1400" spc="-5" dirty="0">
                <a:latin typeface="Arial"/>
                <a:cs typeface="Arial"/>
              </a:rPr>
              <a:t>Inference </a:t>
            </a:r>
            <a:r>
              <a:rPr sz="1400" dirty="0">
                <a:latin typeface="Arial"/>
                <a:cs typeface="Arial"/>
              </a:rPr>
              <a:t>classes </a:t>
            </a:r>
            <a:r>
              <a:rPr sz="1400" spc="-5" dirty="0">
                <a:latin typeface="Arial"/>
                <a:cs typeface="Arial"/>
              </a:rPr>
              <a:t>are  </a:t>
            </a:r>
            <a:r>
              <a:rPr sz="1400" dirty="0">
                <a:latin typeface="Arial"/>
                <a:cs typeface="Arial"/>
              </a:rPr>
              <a:t>more </a:t>
            </a:r>
            <a:r>
              <a:rPr sz="1400" spc="-5" dirty="0">
                <a:latin typeface="Arial"/>
                <a:cs typeface="Arial"/>
              </a:rPr>
              <a:t>general and are </a:t>
            </a:r>
            <a:r>
              <a:rPr sz="1400" dirty="0">
                <a:latin typeface="Arial"/>
                <a:cs typeface="Arial"/>
              </a:rPr>
              <a:t>composed </a:t>
            </a:r>
            <a:r>
              <a:rPr sz="1400" spc="-5" dirty="0">
                <a:latin typeface="Arial"/>
                <a:cs typeface="Arial"/>
              </a:rPr>
              <a:t>of one or </a:t>
            </a:r>
            <a:r>
              <a:rPr sz="1400" dirty="0">
                <a:latin typeface="Arial"/>
                <a:cs typeface="Arial"/>
              </a:rPr>
              <a:t>more </a:t>
            </a:r>
            <a:r>
              <a:rPr sz="1400" spc="-5" dirty="0">
                <a:latin typeface="Arial"/>
                <a:cs typeface="Arial"/>
              </a:rPr>
              <a:t>training </a:t>
            </a:r>
            <a:r>
              <a:rPr sz="1400" dirty="0">
                <a:latin typeface="Arial"/>
                <a:cs typeface="Arial"/>
              </a:rPr>
              <a:t>classes </a:t>
            </a:r>
            <a:r>
              <a:rPr sz="1400" spc="-5" dirty="0">
                <a:latin typeface="Arial"/>
                <a:cs typeface="Arial"/>
              </a:rPr>
              <a:t>(for example, </a:t>
            </a:r>
            <a:r>
              <a:rPr sz="1400" dirty="0">
                <a:latin typeface="Arial"/>
                <a:cs typeface="Arial"/>
              </a:rPr>
              <a:t>malignant </a:t>
            </a:r>
            <a:r>
              <a:rPr sz="1400" spc="-5" dirty="0">
                <a:latin typeface="Arial"/>
                <a:cs typeface="Arial"/>
              </a:rPr>
              <a:t>melanocytic  lesions—the </a:t>
            </a:r>
            <a:r>
              <a:rPr sz="1400" dirty="0">
                <a:latin typeface="Arial"/>
                <a:cs typeface="Arial"/>
              </a:rPr>
              <a:t>class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melanomas). </a:t>
            </a:r>
            <a:r>
              <a:rPr sz="1400" spc="-5" dirty="0">
                <a:latin typeface="Arial"/>
                <a:cs typeface="Arial"/>
              </a:rPr>
              <a:t>The probability of an inference </a:t>
            </a:r>
            <a:r>
              <a:rPr sz="1400" dirty="0">
                <a:latin typeface="Arial"/>
                <a:cs typeface="Arial"/>
              </a:rPr>
              <a:t>class </a:t>
            </a:r>
            <a:r>
              <a:rPr sz="1400" spc="-5" dirty="0">
                <a:latin typeface="Arial"/>
                <a:cs typeface="Arial"/>
              </a:rPr>
              <a:t>is calculated by </a:t>
            </a:r>
            <a:r>
              <a:rPr sz="1400" dirty="0">
                <a:latin typeface="Arial"/>
                <a:cs typeface="Arial"/>
              </a:rPr>
              <a:t>summing </a:t>
            </a:r>
            <a:r>
              <a:rPr sz="1400" spc="-5" dirty="0">
                <a:latin typeface="Arial"/>
                <a:cs typeface="Arial"/>
              </a:rPr>
              <a:t>the  probabilities of the training </a:t>
            </a:r>
            <a:r>
              <a:rPr sz="1400" dirty="0">
                <a:latin typeface="Arial"/>
                <a:cs typeface="Arial"/>
              </a:rPr>
              <a:t>classes </a:t>
            </a:r>
            <a:r>
              <a:rPr sz="1400" spc="-5" dirty="0">
                <a:latin typeface="Arial"/>
                <a:cs typeface="Arial"/>
              </a:rPr>
              <a:t>according to taxonomy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structure.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8612"/>
            <a:ext cx="5144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</a:t>
            </a:r>
            <a:r>
              <a:rPr sz="2800" dirty="0"/>
              <a:t>с </a:t>
            </a:r>
            <a:r>
              <a:rPr sz="2800" spc="-5" dirty="0"/>
              <a:t>геномными</a:t>
            </a:r>
            <a:r>
              <a:rPr sz="2800" spc="-90" dirty="0"/>
              <a:t> </a:t>
            </a:r>
            <a:r>
              <a:rPr sz="2800" spc="-5" dirty="0"/>
              <a:t>данными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4433" y="6344810"/>
            <a:ext cx="81337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52370" marR="5080" indent="-244030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Basset: learning the regulatory </a:t>
            </a:r>
            <a:r>
              <a:rPr sz="1400" dirty="0">
                <a:solidFill>
                  <a:srgbClr val="656565"/>
                </a:solidFill>
                <a:latin typeface="Arial"/>
                <a:cs typeface="Arial"/>
              </a:rPr>
              <a:t>code </a:t>
            </a: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of the accessible genome with deep convolutional neural networks  </a:t>
            </a: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http://genome.cshlp.org/content/26/7/990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38958" y="712502"/>
            <a:ext cx="3555217" cy="5566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8612"/>
            <a:ext cx="5144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</a:t>
            </a:r>
            <a:r>
              <a:rPr sz="2800" dirty="0"/>
              <a:t>с </a:t>
            </a:r>
            <a:r>
              <a:rPr sz="2800" spc="-5" dirty="0"/>
              <a:t>геномными</a:t>
            </a:r>
            <a:r>
              <a:rPr sz="2800" spc="-90" dirty="0"/>
              <a:t> </a:t>
            </a:r>
            <a:r>
              <a:rPr sz="2800" spc="-5" dirty="0"/>
              <a:t>данными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4433" y="6344810"/>
            <a:ext cx="81337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52370" marR="5080" indent="-244030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Basset: learning the regulatory </a:t>
            </a:r>
            <a:r>
              <a:rPr sz="1400" dirty="0">
                <a:solidFill>
                  <a:srgbClr val="656565"/>
                </a:solidFill>
                <a:latin typeface="Arial"/>
                <a:cs typeface="Arial"/>
              </a:rPr>
              <a:t>code </a:t>
            </a: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of the accessible genome with deep convolutional neural networks  </a:t>
            </a: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http://genome.cshlp.org/content/26/7/990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0634" y="839698"/>
            <a:ext cx="5918199" cy="54392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8612"/>
            <a:ext cx="5144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</a:t>
            </a:r>
            <a:r>
              <a:rPr sz="2800" dirty="0"/>
              <a:t>с </a:t>
            </a:r>
            <a:r>
              <a:rPr sz="2800" spc="-5" dirty="0"/>
              <a:t>геномными</a:t>
            </a:r>
            <a:r>
              <a:rPr sz="2800" spc="-90" dirty="0"/>
              <a:t> </a:t>
            </a:r>
            <a:r>
              <a:rPr sz="2800" spc="-5" dirty="0"/>
              <a:t>данными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369225" y="6344810"/>
            <a:ext cx="64242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56665" marR="5080" indent="-124460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Creating </a:t>
            </a:r>
            <a:r>
              <a:rPr sz="1400" dirty="0">
                <a:solidFill>
                  <a:srgbClr val="656565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universal SNP and </a:t>
            </a:r>
            <a:r>
              <a:rPr sz="1400" dirty="0">
                <a:solidFill>
                  <a:srgbClr val="656565"/>
                </a:solidFill>
                <a:latin typeface="Arial"/>
                <a:cs typeface="Arial"/>
              </a:rPr>
              <a:t>small </a:t>
            </a: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indel </a:t>
            </a:r>
            <a:r>
              <a:rPr sz="1400" dirty="0">
                <a:solidFill>
                  <a:srgbClr val="656565"/>
                </a:solidFill>
                <a:latin typeface="Arial"/>
                <a:cs typeface="Arial"/>
              </a:rPr>
              <a:t>variant caller </a:t>
            </a: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with deep neural networks  </a:t>
            </a: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http://biorxiv.org/content/early/2016/12/21/092890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57651" y="669404"/>
            <a:ext cx="2828696" cy="5676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178612"/>
            <a:ext cx="5144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Пример </a:t>
            </a:r>
            <a:r>
              <a:rPr sz="2800" dirty="0"/>
              <a:t>с </a:t>
            </a:r>
            <a:r>
              <a:rPr sz="2800" spc="-5" dirty="0"/>
              <a:t>геномными</a:t>
            </a:r>
            <a:r>
              <a:rPr sz="2800" spc="-90" dirty="0"/>
              <a:t> </a:t>
            </a:r>
            <a:r>
              <a:rPr sz="2800" spc="-5" dirty="0"/>
              <a:t>данными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369225" y="6344810"/>
            <a:ext cx="64242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56665" marR="5080" indent="-124460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Creating </a:t>
            </a:r>
            <a:r>
              <a:rPr sz="1400" dirty="0">
                <a:solidFill>
                  <a:srgbClr val="656565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universal SNP and </a:t>
            </a:r>
            <a:r>
              <a:rPr sz="1400" dirty="0">
                <a:solidFill>
                  <a:srgbClr val="656565"/>
                </a:solidFill>
                <a:latin typeface="Arial"/>
                <a:cs typeface="Arial"/>
              </a:rPr>
              <a:t>small </a:t>
            </a: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indel </a:t>
            </a:r>
            <a:r>
              <a:rPr sz="1400" dirty="0">
                <a:solidFill>
                  <a:srgbClr val="656565"/>
                </a:solidFill>
                <a:latin typeface="Arial"/>
                <a:cs typeface="Arial"/>
              </a:rPr>
              <a:t>variant caller </a:t>
            </a:r>
            <a:r>
              <a:rPr sz="1400" spc="-5" dirty="0">
                <a:solidFill>
                  <a:srgbClr val="656565"/>
                </a:solidFill>
                <a:latin typeface="Arial"/>
                <a:cs typeface="Arial"/>
              </a:rPr>
              <a:t>with deep neural networks  </a:t>
            </a: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http://biorxiv.org/content/early/2016/12/21/092890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9112" y="913220"/>
            <a:ext cx="5386069" cy="5292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1011618"/>
            <a:ext cx="830199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Обычная свёрточная сеть, но без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MLP сверху (нет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полносвязных</a:t>
            </a:r>
            <a:r>
              <a:rPr sz="1800" spc="-3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слоёв).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  <a:spcBef>
                <a:spcPts val="1595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Позволяет работать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с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изображениями произвольного размера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выдавать на  выходе тепловую карту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классификации.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55549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Fully-convolutional networks</a:t>
            </a:r>
            <a:r>
              <a:rPr sz="2800" spc="-80" dirty="0">
                <a:solidFill>
                  <a:srgbClr val="424242"/>
                </a:solidFill>
              </a:rPr>
              <a:t> </a:t>
            </a:r>
            <a:r>
              <a:rPr sz="2800" spc="-5" dirty="0">
                <a:solidFill>
                  <a:srgbClr val="424242"/>
                </a:solidFill>
              </a:rPr>
              <a:t>(FCN)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076450" y="2861652"/>
            <a:ext cx="4581524" cy="3433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9447" y="6344810"/>
            <a:ext cx="24650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https://arxiv.org/abs/1411.4038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6" y="969073"/>
            <a:ext cx="8129905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Правильнее называть это Transposed convolution,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а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не Deconvolution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(это  слово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уже занято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цифровой обработке сигналов для обратной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операции).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По сути, реализован обучаемый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upsampling.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3798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424242"/>
                </a:solidFill>
              </a:rPr>
              <a:t>Deconvolution</a:t>
            </a:r>
            <a:r>
              <a:rPr sz="2800" spc="-85" dirty="0">
                <a:solidFill>
                  <a:srgbClr val="424242"/>
                </a:solidFill>
              </a:rPr>
              <a:t> </a:t>
            </a:r>
            <a:r>
              <a:rPr sz="2800" spc="-5" dirty="0">
                <a:solidFill>
                  <a:srgbClr val="424242"/>
                </a:solidFill>
              </a:rPr>
              <a:t>networks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2756916" y="6344810"/>
            <a:ext cx="36499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http://cvlab.postech.ac.kr/research/deconvnet/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021723"/>
            <a:ext cx="9144000" cy="2287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58801"/>
            <a:ext cx="4083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Генерация</a:t>
            </a:r>
            <a:r>
              <a:rPr sz="2800" spc="-80" dirty="0"/>
              <a:t> </a:t>
            </a:r>
            <a:r>
              <a:rPr sz="2800" spc="-5" dirty="0"/>
              <a:t>изображений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364344" y="6419081"/>
            <a:ext cx="24650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https://arxiv.org/abs/1411.5928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9330" y="1066622"/>
            <a:ext cx="8395668" cy="4307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01968"/>
            <a:ext cx="7234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R-CNN: Region-based Convolutional</a:t>
            </a:r>
            <a:r>
              <a:rPr sz="2800" spc="-90" dirty="0"/>
              <a:t> </a:t>
            </a:r>
            <a:r>
              <a:rPr sz="2800" spc="-5" dirty="0"/>
              <a:t>Network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233045" y="5524023"/>
            <a:ext cx="667385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649095">
              <a:lnSpc>
                <a:spcPct val="100699"/>
              </a:lnSpc>
              <a:spcBef>
                <a:spcPts val="85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https://github.com/rbgirshick/rcnn </a:t>
            </a:r>
            <a:r>
              <a:rPr sz="1800" spc="-5" dirty="0">
                <a:solidFill>
                  <a:srgbClr val="0096A6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https://people.eecs.berkeley.edu/~rbg/papers/pami/rcnn_pami.pdf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" y="1462722"/>
            <a:ext cx="9026904" cy="2565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6" y="201968"/>
            <a:ext cx="1960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Fast</a:t>
            </a:r>
            <a:r>
              <a:rPr sz="2800" spc="-95" dirty="0"/>
              <a:t> </a:t>
            </a:r>
            <a:r>
              <a:rPr sz="2800" spc="-5" dirty="0"/>
              <a:t>R-CNN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344498" y="5295417"/>
            <a:ext cx="6449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http://tutorial.caffe.berkeleyvision.org/caffe-cvpr15-detection.pdf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" y="1135430"/>
            <a:ext cx="9042717" cy="3588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3915</Words>
  <Application>Microsoft Office PowerPoint</Application>
  <PresentationFormat>Экран (4:3)</PresentationFormat>
  <Paragraphs>533</Paragraphs>
  <Slides>194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194</vt:i4>
      </vt:variant>
    </vt:vector>
  </HeadingPairs>
  <TitlesOfParts>
    <vt:vector size="198" baseType="lpstr">
      <vt:lpstr>Arial</vt:lpstr>
      <vt:lpstr>Calibri</vt:lpstr>
      <vt:lpstr>Carlito</vt:lpstr>
      <vt:lpstr>Office Theme</vt:lpstr>
      <vt:lpstr>Презентация PowerPoint</vt:lpstr>
      <vt:lpstr>Место Deep Learning среди других областей</vt:lpstr>
      <vt:lpstr>Презентация PowerPoint</vt:lpstr>
      <vt:lpstr>ML / DL</vt:lpstr>
      <vt:lpstr>Важные тренды</vt:lpstr>
      <vt:lpstr>#1. Точность сетей растёт</vt:lpstr>
      <vt:lpstr>#2. Сложность сетей растёт</vt:lpstr>
      <vt:lpstr>#2. Сложность сетей растёт</vt:lpstr>
      <vt:lpstr>#2. Сложность сетей растёт</vt:lpstr>
      <vt:lpstr>#3. Объёмы данных растут</vt:lpstr>
      <vt:lpstr>#4. Вычислительные мощности растут</vt:lpstr>
      <vt:lpstr>Нейрон и нейросеть</vt:lpstr>
      <vt:lpstr>Презентация PowerPoint</vt:lpstr>
      <vt:lpstr>В реальности всё посложнее...</vt:lpstr>
      <vt:lpstr>Презентация PowerPoint</vt:lpstr>
      <vt:lpstr>Презентация PowerPoint</vt:lpstr>
      <vt:lpstr>Презентация PowerPoint</vt:lpstr>
      <vt:lpstr>Функции активации: Tanh, Sigmoid, ReLU</vt:lpstr>
      <vt:lpstr>Презентация PowerPoint</vt:lpstr>
      <vt:lpstr>Искусственная нейросеть: терминология</vt:lpstr>
      <vt:lpstr>Использование нейросети</vt:lpstr>
      <vt:lpstr>Презентация PowerPoint</vt:lpstr>
      <vt:lpstr>Существует многообразие архитектур</vt:lpstr>
      <vt:lpstr>Два режима работы нейрона и нейросети</vt:lpstr>
      <vt:lpstr>Презентация PowerPoint</vt:lpstr>
      <vt:lpstr>Forward propagation</vt:lpstr>
      <vt:lpstr>Forward propagation</vt:lpstr>
      <vt:lpstr>Forward propagation</vt:lpstr>
      <vt:lpstr>Forward propagation</vt:lpstr>
      <vt:lpstr>Forward propagation</vt:lpstr>
      <vt:lpstr>Forward propagation</vt:lpstr>
      <vt:lpstr>Презентация PowerPoint</vt:lpstr>
      <vt:lpstr>Механизмы работы</vt:lpstr>
      <vt:lpstr>Оптимизационная задача</vt:lpstr>
      <vt:lpstr>Функции потерь</vt:lpstr>
      <vt:lpstr>Градиентный спуск</vt:lpstr>
      <vt:lpstr>Градиентный спуск</vt:lpstr>
      <vt:lpstr>Общий вид алгоритма градиентного спуска</vt:lpstr>
      <vt:lpstr>Презентация PowerPoint</vt:lpstr>
      <vt:lpstr>Градиентный спуск</vt:lpstr>
      <vt:lpstr>Градиентный спуск</vt:lpstr>
      <vt:lpstr>Алгоритм back-propagation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propagation: matrix form</vt:lpstr>
      <vt:lpstr>Дифференцирование</vt:lpstr>
      <vt:lpstr>Вариации и улучшения backprop</vt:lpstr>
      <vt:lpstr>Презентация PowerPoint</vt:lpstr>
      <vt:lpstr>Презентация PowerPoint</vt:lpstr>
      <vt:lpstr>Демонстрация работы</vt:lpstr>
      <vt:lpstr>Презентация PowerPoint</vt:lpstr>
      <vt:lpstr>Классические нейросети  прямого распространения (Feed-Forward Neural Networks, FNN)</vt:lpstr>
      <vt:lpstr>Полносвязная нейросеть</vt:lpstr>
      <vt:lpstr>Multilayer Perceptron (MLP)</vt:lpstr>
      <vt:lpstr>Пример с MLP</vt:lpstr>
      <vt:lpstr>Пример с MLP</vt:lpstr>
      <vt:lpstr>Вариации FNN: Автоэнкодер (AE)</vt:lpstr>
      <vt:lpstr>Примеры с AE</vt:lpstr>
      <vt:lpstr>Примеры с AE</vt:lpstr>
      <vt:lpstr>Вариации FNN: RBM</vt:lpstr>
      <vt:lpstr>Презентация PowerPoint</vt:lpstr>
      <vt:lpstr>Презентация PowerPoint</vt:lpstr>
      <vt:lpstr>Классические задачи для CNN</vt:lpstr>
      <vt:lpstr>Презентация PowerPoint</vt:lpstr>
      <vt:lpstr>Состав CNN</vt:lpstr>
      <vt:lpstr>Презентация PowerPoint</vt:lpstr>
      <vt:lpstr>Визуализация операции свёртки</vt:lpstr>
      <vt:lpstr>Визуализация операции свёртки</vt:lpstr>
      <vt:lpstr>Презентация PowerPoint</vt:lpstr>
      <vt:lpstr>Презентация PowerPoint</vt:lpstr>
      <vt:lpstr>CNN: Свёрточный слой (5 нейронов)</vt:lpstr>
      <vt:lpstr>Операция pooling (max pool, avg pool)</vt:lpstr>
      <vt:lpstr>CNN: Pooling слой (downsampling)</vt:lpstr>
      <vt:lpstr>Пример сети: LeNet-5</vt:lpstr>
      <vt:lpstr>Пример: объявление сети (Keras)</vt:lpstr>
      <vt:lpstr>Презентация PowerPoint</vt:lpstr>
      <vt:lpstr>У CNN меньше параметров, чем у FNN</vt:lpstr>
      <vt:lpstr>Презентация PowerPoint</vt:lpstr>
      <vt:lpstr>Пример с обработкой изображений</vt:lpstr>
      <vt:lpstr>Пример с обработкой изображений</vt:lpstr>
      <vt:lpstr>Пример с геномными данными</vt:lpstr>
      <vt:lpstr>Пример с геномными данными</vt:lpstr>
      <vt:lpstr>Пример с геномными данными</vt:lpstr>
      <vt:lpstr>Пример с геномными данными</vt:lpstr>
      <vt:lpstr>Fully-convolutional networks (FCN)</vt:lpstr>
      <vt:lpstr>Deconvolution networks</vt:lpstr>
      <vt:lpstr>Генерация изображений</vt:lpstr>
      <vt:lpstr>R-CNN: Region-based Convolutional Network</vt:lpstr>
      <vt:lpstr>Fast R-CNN</vt:lpstr>
      <vt:lpstr>YOLO: Real-Time Object Detection</vt:lpstr>
      <vt:lpstr>Неклассические задачи: перенос стиля</vt:lpstr>
      <vt:lpstr>Перенос стиля: оригинальный алгоритм</vt:lpstr>
      <vt:lpstr>Перенос стиля: быстрый алгоритм</vt:lpstr>
      <vt:lpstr>Generative Adversarial Networks (GANs)</vt:lpstr>
      <vt:lpstr>Generative Adversarial Networks (GANs)</vt:lpstr>
      <vt:lpstr>Generative Adversarial Networks (GANs)</vt:lpstr>
      <vt:lpstr>Generative Adversarial Networks (GANs)</vt:lpstr>
      <vt:lpstr>Generative Adversarial Networks (GANs)</vt:lpstr>
      <vt:lpstr>Презентация PowerPoint</vt:lpstr>
      <vt:lpstr>Основы RNN</vt:lpstr>
      <vt:lpstr>Feedforward NN vs. Recurrent NN</vt:lpstr>
      <vt:lpstr>Что такое циклическая связь?</vt:lpstr>
      <vt:lpstr>Что такое циклическая связь?</vt:lpstr>
      <vt:lpstr>Презентация PowerPoint</vt:lpstr>
      <vt:lpstr>Пример работы на генерации текста</vt:lpstr>
      <vt:lpstr>Пример с RNN</vt:lpstr>
      <vt:lpstr>Пример с RNN (Recurrent Autoencoder)</vt:lpstr>
      <vt:lpstr>Свойства нейросетей</vt:lpstr>
      <vt:lpstr>Backpropagation through time (BPTT)</vt:lpstr>
      <vt:lpstr>Unfolding the RNN and training using BPTT</vt:lpstr>
      <vt:lpstr>RNN problem: Vanishing gradients</vt:lpstr>
      <vt:lpstr>LSTM cell</vt:lpstr>
      <vt:lpstr>LSTM network</vt:lpstr>
      <vt:lpstr>Сравнение ячейки LSTM и обычного нейрона</vt:lpstr>
      <vt:lpstr>LSTM: Fixing vanishing gradient problem</vt:lpstr>
      <vt:lpstr>Разбор работы LSTM</vt:lpstr>
      <vt:lpstr>Обычная RNN</vt:lpstr>
      <vt:lpstr>RNN с LSTM-ячейками</vt:lpstr>
      <vt:lpstr>Состояние ячейки памяти</vt:lpstr>
      <vt:lpstr>Forget-gate</vt:lpstr>
      <vt:lpstr>Input-gate</vt:lpstr>
      <vt:lpstr>Обновление состояния памяти</vt:lpstr>
      <vt:lpstr>Выход ячейки</vt:lpstr>
      <vt:lpstr>LSTM c “peephole connections”</vt:lpstr>
      <vt:lpstr>Coupled forget and input gates</vt:lpstr>
      <vt:lpstr>Gated Recurrent Unit (GRU)</vt:lpstr>
      <vt:lpstr>Advanced RNN</vt:lpstr>
      <vt:lpstr>Bidirectional RNN  (BRNN/BLSTM)</vt:lpstr>
      <vt:lpstr>Multidimensional and  Multidirectional RNNs</vt:lpstr>
      <vt:lpstr>ReNet (2015)</vt:lpstr>
      <vt:lpstr>Презентация PowerPoint</vt:lpstr>
      <vt:lpstr>Мультимодальное обучение  (Multimodal Learning)</vt:lpstr>
      <vt:lpstr>Генерация описаний картинок</vt:lpstr>
      <vt:lpstr>Мультимодальное обучение</vt:lpstr>
      <vt:lpstr>Мультимодальное обучение</vt:lpstr>
      <vt:lpstr>Example: Semantic Spaces (word2vec, GloVe)</vt:lpstr>
      <vt:lpstr>Example: Semantic Spaces (word2vec, GloVe)</vt:lpstr>
      <vt:lpstr>Example: More multi-modal learning</vt:lpstr>
      <vt:lpstr>Презентация PowerPoint</vt:lpstr>
      <vt:lpstr>Example: Image generation by text</vt:lpstr>
      <vt:lpstr>Мультимодальное обучение</vt:lpstr>
      <vt:lpstr>Sequence Learning и  парадигма seq2seq</vt:lpstr>
      <vt:lpstr>Sequence to Sequence Learning (seq2seq)</vt:lpstr>
      <vt:lpstr>CTC (Connectionist Temporal Classification)</vt:lpstr>
      <vt:lpstr>CTC (Connectionist Temporal Classification)</vt:lpstr>
      <vt:lpstr>Encoder-Decoder architecture</vt:lpstr>
      <vt:lpstr>Encoder-Decoder with Attention</vt:lpstr>
      <vt:lpstr>CNN+RNN with Attention</vt:lpstr>
      <vt:lpstr>CNN+RNN with Attention</vt:lpstr>
      <vt:lpstr>Фреймворки и библиотеки  для работы с нейросетями</vt:lpstr>
      <vt:lpstr>Презентация PowerPoint</vt:lpstr>
      <vt:lpstr>Универсальные библиотеки и сервисы</vt:lpstr>
      <vt:lpstr>Обработка изображений и видео</vt:lpstr>
      <vt:lpstr>Распознавание речи</vt:lpstr>
      <vt:lpstr>Обработка текстов</vt:lpstr>
      <vt:lpstr>Что читать и смотреть</vt:lpstr>
      <vt:lpstr>Что читать и смотреть</vt:lpstr>
      <vt:lpstr>За кем следить?</vt:lpstr>
      <vt:lpstr>Bonus: More non-trivial examples</vt:lpstr>
      <vt:lpstr>Image Colorization</vt:lpstr>
      <vt:lpstr>Генерация описаний картинок</vt:lpstr>
      <vt:lpstr>Презентация PowerPoint</vt:lpstr>
      <vt:lpstr>Презентация PowerPoint</vt:lpstr>
      <vt:lpstr>Презентация PowerPoint</vt:lpstr>
      <vt:lpstr>Презентация PowerPoint</vt:lpstr>
      <vt:lpstr>Easy Hacking: NeuralTalk and Walk</vt:lpstr>
      <vt:lpstr>More hacking: NeuralTalk and Walk</vt:lpstr>
      <vt:lpstr>More Hacking: DenseCap and ?</vt:lpstr>
      <vt:lpstr>Reinforcement Learning</vt:lpstr>
      <vt:lpstr>Reinforcement Learning</vt:lpstr>
      <vt:lpstr>Reinforcement Learning</vt:lpstr>
      <vt:lpstr>Reinforcement Learning</vt:lpstr>
      <vt:lpstr>Game of Go: Computer-Human 4:1</vt:lpstr>
      <vt:lpstr>Car driving</vt:lpstr>
      <vt:lpstr>Example: Sensorimotor Deep Learning</vt:lpstr>
      <vt:lpstr>Case: Machine Translation</vt:lpstr>
      <vt:lpstr>Case: Automated Speech Translation</vt:lpstr>
      <vt:lpstr>Case: Baidu Automated Speech Recognition (ASR)</vt:lpstr>
      <vt:lpstr>More Fun: MtG cards</vt:lpstr>
      <vt:lpstr>Case: Question Answering</vt:lpstr>
      <vt:lpstr>Презентация PowerPoint</vt:lpstr>
      <vt:lpstr>Visual Question Answering</vt:lpstr>
      <vt:lpstr>Visual Question Answering</vt:lpstr>
      <vt:lpstr>Visual Question Answering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admin</dc:creator>
  <cp:lastModifiedBy>admin</cp:lastModifiedBy>
  <cp:revision>2</cp:revision>
  <dcterms:created xsi:type="dcterms:W3CDTF">2021-04-22T16:11:06Z</dcterms:created>
  <dcterms:modified xsi:type="dcterms:W3CDTF">2021-04-22T17:33:31Z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2020-08-31T00:00:00Z</vt:filetime>
  </property>
  <property fmtid="{D5CDD505-2E9C-101B-9397-08002B2CF9AE}" pid="3" name="Creator">
    <vt:lpwstr>Google</vt:lpwstr>
  </property>
  <property fmtid="{D5CDD505-2E9C-101B-9397-08002B2CF9AE}" pid="4" name="LastSaved">
    <vt:filetime>2021-04-22T00:00:00Z</vt:filetime>
  </property>
</Properties>
</file>